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  <p:sldMasterId id="2147483659" r:id="rId3"/>
  </p:sldMasterIdLst>
  <p:notesMasterIdLst>
    <p:notesMasterId r:id="rId57"/>
  </p:notesMasterIdLst>
  <p:handoutMasterIdLst>
    <p:handoutMasterId r:id="rId58"/>
  </p:handoutMasterIdLst>
  <p:sldIdLst>
    <p:sldId id="267" r:id="rId4"/>
    <p:sldId id="281" r:id="rId5"/>
    <p:sldId id="282" r:id="rId6"/>
    <p:sldId id="321" r:id="rId7"/>
    <p:sldId id="258" r:id="rId8"/>
    <p:sldId id="268" r:id="rId9"/>
    <p:sldId id="292" r:id="rId10"/>
    <p:sldId id="322" r:id="rId11"/>
    <p:sldId id="272" r:id="rId12"/>
    <p:sldId id="287" r:id="rId13"/>
    <p:sldId id="289" r:id="rId14"/>
    <p:sldId id="291" r:id="rId15"/>
    <p:sldId id="290" r:id="rId16"/>
    <p:sldId id="298" r:id="rId17"/>
    <p:sldId id="334" r:id="rId18"/>
    <p:sldId id="286" r:id="rId19"/>
    <p:sldId id="288" r:id="rId20"/>
    <p:sldId id="295" r:id="rId21"/>
    <p:sldId id="276" r:id="rId22"/>
    <p:sldId id="294" r:id="rId23"/>
    <p:sldId id="293" r:id="rId24"/>
    <p:sldId id="297" r:id="rId25"/>
    <p:sldId id="296" r:id="rId26"/>
    <p:sldId id="284" r:id="rId27"/>
    <p:sldId id="319" r:id="rId28"/>
    <p:sldId id="328" r:id="rId29"/>
    <p:sldId id="327" r:id="rId30"/>
    <p:sldId id="329" r:id="rId31"/>
    <p:sldId id="274" r:id="rId32"/>
    <p:sldId id="326" r:id="rId33"/>
    <p:sldId id="299" r:id="rId34"/>
    <p:sldId id="300" r:id="rId35"/>
    <p:sldId id="302" r:id="rId36"/>
    <p:sldId id="303" r:id="rId37"/>
    <p:sldId id="320" r:id="rId38"/>
    <p:sldId id="341" r:id="rId39"/>
    <p:sldId id="323" r:id="rId40"/>
    <p:sldId id="304" r:id="rId41"/>
    <p:sldId id="307" r:id="rId42"/>
    <p:sldId id="306" r:id="rId43"/>
    <p:sldId id="305" r:id="rId44"/>
    <p:sldId id="325" r:id="rId45"/>
    <p:sldId id="310" r:id="rId46"/>
    <p:sldId id="312" r:id="rId47"/>
    <p:sldId id="313" r:id="rId48"/>
    <p:sldId id="335" r:id="rId49"/>
    <p:sldId id="314" r:id="rId50"/>
    <p:sldId id="315" r:id="rId51"/>
    <p:sldId id="337" r:id="rId52"/>
    <p:sldId id="317" r:id="rId53"/>
    <p:sldId id="336" r:id="rId54"/>
    <p:sldId id="316" r:id="rId55"/>
    <p:sldId id="342" r:id="rId56"/>
  </p:sldIdLst>
  <p:sldSz cx="6661150" cy="9972675"/>
  <p:notesSz cx="9939338" cy="6807200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60375" indent="1588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23925" indent="1588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87475" indent="1588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51025" indent="1588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141">
          <p15:clr>
            <a:srgbClr val="A4A3A4"/>
          </p15:clr>
        </p15:guide>
        <p15:guide id="2" pos="2098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238" userDrawn="1">
          <p15:clr>
            <a:srgbClr val="A4A3A4"/>
          </p15:clr>
        </p15:guide>
        <p15:guide id="2" pos="32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0000"/>
    <a:srgbClr val="FFFF00"/>
    <a:srgbClr val="009900"/>
    <a:srgbClr val="0000FF"/>
    <a:srgbClr val="FF6699"/>
    <a:srgbClr val="66CCFF"/>
    <a:srgbClr val="FFCC99"/>
    <a:srgbClr val="FF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7837" autoAdjust="0"/>
    <p:restoredTop sz="95473" autoAdjust="0"/>
  </p:normalViewPr>
  <p:slideViewPr>
    <p:cSldViewPr>
      <p:cViewPr>
        <p:scale>
          <a:sx n="110" d="100"/>
          <a:sy n="110" d="100"/>
        </p:scale>
        <p:origin x="-3198" y="642"/>
      </p:cViewPr>
      <p:guideLst>
        <p:guide orient="horz" pos="3141"/>
        <p:guide pos="20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934" y="-90"/>
      </p:cViewPr>
      <p:guideLst>
        <p:guide orient="horz" pos="2145"/>
        <p:guide pos="3129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307364" cy="339962"/>
          </a:xfrm>
          <a:prstGeom prst="rect">
            <a:avLst/>
          </a:prstGeom>
        </p:spPr>
        <p:txBody>
          <a:bodyPr vert="horz" lIns="91484" tIns="45742" rIns="91484" bIns="45742" rtlCol="0"/>
          <a:lstStyle>
            <a:lvl1pPr algn="l" eaLnBrk="1" latinLnBrk="1" hangingPunct="1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8797" y="2"/>
            <a:ext cx="4308953" cy="339962"/>
          </a:xfrm>
          <a:prstGeom prst="rect">
            <a:avLst/>
          </a:prstGeom>
        </p:spPr>
        <p:txBody>
          <a:bodyPr vert="horz" lIns="91484" tIns="45742" rIns="91484" bIns="45742" rtlCol="0"/>
          <a:lstStyle>
            <a:lvl1pPr algn="r" eaLnBrk="1" latinLnBrk="1" hangingPunct="1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44435ABE-3B79-4A43-A433-041B9AA3E1D6}" type="datetimeFigureOut">
              <a:rPr lang="ko-KR" altLang="en-US"/>
              <a:pPr>
                <a:defRPr/>
              </a:pPr>
              <a:t>2019-06-05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465649"/>
            <a:ext cx="4307364" cy="339962"/>
          </a:xfrm>
          <a:prstGeom prst="rect">
            <a:avLst/>
          </a:prstGeom>
        </p:spPr>
        <p:txBody>
          <a:bodyPr vert="horz" lIns="91484" tIns="45742" rIns="91484" bIns="45742" rtlCol="0" anchor="b"/>
          <a:lstStyle>
            <a:lvl1pPr algn="l" eaLnBrk="1" latinLnBrk="1" hangingPunct="1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8797" y="6465649"/>
            <a:ext cx="4308953" cy="339962"/>
          </a:xfrm>
          <a:prstGeom prst="rect">
            <a:avLst/>
          </a:prstGeom>
        </p:spPr>
        <p:txBody>
          <a:bodyPr vert="horz" wrap="square" lIns="91484" tIns="45742" rIns="91484" bIns="45742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96031BF9-77FF-43B5-A8C0-1AEB243F1C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000578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307364" cy="339962"/>
          </a:xfrm>
          <a:prstGeom prst="rect">
            <a:avLst/>
          </a:prstGeom>
        </p:spPr>
        <p:txBody>
          <a:bodyPr vert="horz" lIns="91484" tIns="45742" rIns="91484" bIns="45742" rtlCol="0"/>
          <a:lstStyle>
            <a:lvl1pPr algn="l" eaLnBrk="1" latinLnBrk="1" hangingPunct="1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8797" y="2"/>
            <a:ext cx="4308953" cy="339962"/>
          </a:xfrm>
          <a:prstGeom prst="rect">
            <a:avLst/>
          </a:prstGeom>
        </p:spPr>
        <p:txBody>
          <a:bodyPr vert="horz" lIns="91484" tIns="45742" rIns="91484" bIns="45742" rtlCol="0"/>
          <a:lstStyle>
            <a:lvl1pPr algn="r" eaLnBrk="1" latinLnBrk="1" hangingPunct="1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149B6E1-B5C7-44D0-B591-9F9368FE8AEA}" type="datetimeFigureOut">
              <a:rPr lang="ko-KR" altLang="en-US"/>
              <a:pPr>
                <a:defRPr/>
              </a:pPr>
              <a:t>2019-06-05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116388" y="509588"/>
            <a:ext cx="1706562" cy="255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84" tIns="45742" rIns="91484" bIns="45742" rtlCol="0" anchor="ctr"/>
          <a:lstStyle/>
          <a:p>
            <a:pPr lvl="0"/>
            <a:endParaRPr lang="ko-KR" altLang="en-US" noProof="0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5841" y="3234413"/>
            <a:ext cx="7950835" cy="3062842"/>
          </a:xfrm>
          <a:prstGeom prst="rect">
            <a:avLst/>
          </a:prstGeom>
        </p:spPr>
        <p:txBody>
          <a:bodyPr vert="horz" lIns="91484" tIns="45742" rIns="91484" bIns="45742" rtlCol="0"/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465649"/>
            <a:ext cx="4307364" cy="339962"/>
          </a:xfrm>
          <a:prstGeom prst="rect">
            <a:avLst/>
          </a:prstGeom>
        </p:spPr>
        <p:txBody>
          <a:bodyPr vert="horz" lIns="91484" tIns="45742" rIns="91484" bIns="45742" rtlCol="0" anchor="b"/>
          <a:lstStyle>
            <a:lvl1pPr algn="l" eaLnBrk="1" latinLnBrk="1" hangingPunct="1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8797" y="6465649"/>
            <a:ext cx="4308953" cy="339962"/>
          </a:xfrm>
          <a:prstGeom prst="rect">
            <a:avLst/>
          </a:prstGeom>
        </p:spPr>
        <p:txBody>
          <a:bodyPr vert="horz" wrap="square" lIns="91484" tIns="45742" rIns="91484" bIns="45742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E907397E-7C38-4D83-8A96-710B1401D5A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883722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23925" rtl="0" eaLnBrk="0" fontAlgn="base" latinLnBrk="1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60375" algn="l" defTabSz="923925" rtl="0" eaLnBrk="0" fontAlgn="base" latinLnBrk="1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23925" algn="l" defTabSz="923925" rtl="0" eaLnBrk="0" fontAlgn="base" latinLnBrk="1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87475" algn="l" defTabSz="923925" rtl="0" eaLnBrk="0" fontAlgn="base" latinLnBrk="1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51025" algn="l" defTabSz="923925" rtl="0" eaLnBrk="0" fontAlgn="base" latinLnBrk="1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16503" algn="l" defTabSz="926602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79805" algn="l" defTabSz="926602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243106" algn="l" defTabSz="926602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706407" algn="l" defTabSz="926602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6451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6B2D791-B516-4E2F-A9DA-4F88C0A6EC49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3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0398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7680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DD22441-CCD4-4DF6-AD2A-605709652381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13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6840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7782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92973F4-E77C-441E-B525-15FB01E4E34B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14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746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7885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2A5A80A-E495-4CB5-B167-03188EEC927E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15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2667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7987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A923A7-8EFA-4864-8306-9B2DF22460B9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16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2068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8090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01E87A2-424F-4E43-8B96-DAF35DD2A4F5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17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75706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8192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2E07E0D-BA4B-4FAE-9D0E-EDFBBE37B8D0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18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5354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829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2658206-BC74-4E07-96B0-662B8A305694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19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82050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8397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EE7997-9EE1-4747-AC17-8D1D54409FE1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24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59063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8499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593B99D-515F-491F-AACD-219ECE6EE6E6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29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4039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870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FC3C05-0059-45D1-9EFB-C9D1F31EAE6A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31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2428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6554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7B60A99-1CF2-42F1-9EE6-AF3AC2F2F2AA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4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31683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8806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A6536D0-7558-41F7-87B2-7496F16E6158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32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3574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8909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C696318-D7E8-4244-866E-215F9AA697F0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33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68979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9011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FF06C69-DBC3-4914-A1A6-A17252ECB69D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34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7078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9114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9B3A59-CE80-4125-BAC4-22CBFF25E5B2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35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22449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9216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8D1C207-F801-4F55-A626-87B06BFA770F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36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26056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9318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AB20998-A2E4-4067-8605-CFF1AFF960E3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37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81532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9421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85DA2E5-4E80-44E1-B1BC-9825CBFB1CDB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38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71378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9523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F806010-5974-4F25-9A33-2BFF7F10A4BF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39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84420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9626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1737BF1-8475-4299-813E-36AC7F8E2799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40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41160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9728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2457B4-901C-499A-AABE-504F427FA5F5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41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0644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en-US" smtClean="0"/>
          </a:p>
        </p:txBody>
      </p:sp>
      <p:sp>
        <p:nvSpPr>
          <p:cNvPr id="6656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0881F74-A834-4BD7-9CC6-D07721BA5E4B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5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46290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9830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D352CAB-A3D0-4C15-A729-819E030BE2D9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42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20452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9933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5641271-10A9-4E3F-8127-3FC8431C9F86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43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82699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10035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1BBD39A-862F-4096-9869-EF639386539A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44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32484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10138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A0C660F-DAE9-4E13-BA22-36241EFAB835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45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85280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10240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3489540-43C0-4E22-8E9A-15AB61733CD1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46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08285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10342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273A90E-8B71-4757-96EE-309ACD1ED5AD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47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06405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10445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158F7F-E712-47D3-AE4C-A08D25186C07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48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60896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10547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AEB8461-EA4A-48C8-8C51-9CDA53A521F0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49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42464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10650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EF3ABD1-0F98-4785-8AE4-EC641803FECD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50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39997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10752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67700A8-E4CE-40B5-BCA6-8C0C48095673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51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6758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0C84F6D-6511-4B60-A6EF-8F8B5FA42486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7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31315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1085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D29EA2-4847-4C72-B901-517F7774FA7F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52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83844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1085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D29EA2-4847-4C72-B901-517F7774FA7F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53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8384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6861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73F6872-F7C9-41DC-8F05-B5D73222236C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8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4497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6963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C1A6DCD-915D-46CA-B43D-FA4F7F881E5C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9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383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7373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0E6123F-47EE-43A4-B2C5-FB9D7D9F69CF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10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8834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7475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075042F-4F68-4ADE-BF9F-C5DB32DEE7DF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11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9892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7578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4782AF5-D0C5-49F3-BBBD-DF66C2EE4D56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12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5152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3" Type="http://schemas.openxmlformats.org/officeDocument/2006/relationships/image" Target="../media/image4.jpeg"/><Relationship Id="rId21" Type="http://schemas.openxmlformats.org/officeDocument/2006/relationships/image" Target="../media/image22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5" Type="http://schemas.openxmlformats.org/officeDocument/2006/relationships/image" Target="../media/image26.png"/><Relationship Id="rId2" Type="http://schemas.openxmlformats.org/officeDocument/2006/relationships/theme" Target="../theme/theme2.xml"/><Relationship Id="rId16" Type="http://schemas.openxmlformats.org/officeDocument/2006/relationships/image" Target="../media/image17.jpe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24" Type="http://schemas.openxmlformats.org/officeDocument/2006/relationships/image" Target="../media/image25.pn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23" Type="http://schemas.openxmlformats.org/officeDocument/2006/relationships/image" Target="../media/image24.png"/><Relationship Id="rId10" Type="http://schemas.openxmlformats.org/officeDocument/2006/relationships/image" Target="../media/image11.jpeg"/><Relationship Id="rId19" Type="http://schemas.openxmlformats.org/officeDocument/2006/relationships/image" Target="../media/image20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Relationship Id="rId22" Type="http://schemas.openxmlformats.org/officeDocument/2006/relationships/image" Target="../media/image23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13"/>
          <p:cNvSpPr>
            <a:spLocks noChangeShapeType="1"/>
          </p:cNvSpPr>
          <p:nvPr userDrawn="1"/>
        </p:nvSpPr>
        <p:spPr bwMode="auto">
          <a:xfrm>
            <a:off x="323850" y="793750"/>
            <a:ext cx="6035675" cy="0"/>
          </a:xfrm>
          <a:prstGeom prst="line">
            <a:avLst/>
          </a:prstGeom>
          <a:noFill/>
          <a:ln w="50800">
            <a:solidFill>
              <a:srgbClr val="C0C0C0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pic>
        <p:nvPicPr>
          <p:cNvPr id="1027" name="Picture 40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9888" y="273050"/>
            <a:ext cx="3449637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그림 1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875" y="242888"/>
            <a:ext cx="4318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Line 13"/>
          <p:cNvSpPr>
            <a:spLocks noChangeShapeType="1"/>
          </p:cNvSpPr>
          <p:nvPr userDrawn="1"/>
        </p:nvSpPr>
        <p:spPr bwMode="auto">
          <a:xfrm>
            <a:off x="323850" y="715963"/>
            <a:ext cx="1074738" cy="0"/>
          </a:xfrm>
          <a:prstGeom prst="line">
            <a:avLst/>
          </a:prstGeom>
          <a:noFill/>
          <a:ln w="31750">
            <a:solidFill>
              <a:srgbClr val="990000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1030" name="Line 13"/>
          <p:cNvSpPr>
            <a:spLocks noChangeShapeType="1"/>
          </p:cNvSpPr>
          <p:nvPr userDrawn="1"/>
        </p:nvSpPr>
        <p:spPr bwMode="auto">
          <a:xfrm>
            <a:off x="1792288" y="715963"/>
            <a:ext cx="323850" cy="0"/>
          </a:xfrm>
          <a:prstGeom prst="line">
            <a:avLst/>
          </a:prstGeom>
          <a:noFill/>
          <a:ln w="31750">
            <a:solidFill>
              <a:srgbClr val="FFCC00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1031" name="Line 13"/>
          <p:cNvSpPr>
            <a:spLocks noChangeShapeType="1"/>
          </p:cNvSpPr>
          <p:nvPr userDrawn="1"/>
        </p:nvSpPr>
        <p:spPr bwMode="auto">
          <a:xfrm>
            <a:off x="2116138" y="715963"/>
            <a:ext cx="161925" cy="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1032" name="Line 13"/>
          <p:cNvSpPr>
            <a:spLocks noChangeShapeType="1"/>
          </p:cNvSpPr>
          <p:nvPr userDrawn="1"/>
        </p:nvSpPr>
        <p:spPr bwMode="auto">
          <a:xfrm>
            <a:off x="2268538" y="715963"/>
            <a:ext cx="161925" cy="0"/>
          </a:xfrm>
          <a:prstGeom prst="line">
            <a:avLst/>
          </a:prstGeom>
          <a:noFill/>
          <a:ln w="31750">
            <a:solidFill>
              <a:srgbClr val="CCFFFF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1033" name="Line 13"/>
          <p:cNvSpPr>
            <a:spLocks noChangeShapeType="1"/>
          </p:cNvSpPr>
          <p:nvPr userDrawn="1"/>
        </p:nvSpPr>
        <p:spPr bwMode="auto">
          <a:xfrm>
            <a:off x="2430463" y="715963"/>
            <a:ext cx="160337" cy="0"/>
          </a:xfrm>
          <a:prstGeom prst="line">
            <a:avLst/>
          </a:prstGeom>
          <a:noFill/>
          <a:ln w="31750">
            <a:solidFill>
              <a:srgbClr val="66CCFF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1034" name="Line 13"/>
          <p:cNvSpPr>
            <a:spLocks noChangeShapeType="1"/>
          </p:cNvSpPr>
          <p:nvPr userDrawn="1"/>
        </p:nvSpPr>
        <p:spPr bwMode="auto">
          <a:xfrm>
            <a:off x="2590800" y="715963"/>
            <a:ext cx="163513" cy="0"/>
          </a:xfrm>
          <a:prstGeom prst="line">
            <a:avLst/>
          </a:prstGeom>
          <a:noFill/>
          <a:ln w="31750">
            <a:solidFill>
              <a:srgbClr val="0033CC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1035" name="Line 13"/>
          <p:cNvSpPr>
            <a:spLocks noChangeShapeType="1"/>
          </p:cNvSpPr>
          <p:nvPr userDrawn="1"/>
        </p:nvSpPr>
        <p:spPr bwMode="auto">
          <a:xfrm>
            <a:off x="1398588" y="715963"/>
            <a:ext cx="393700" cy="0"/>
          </a:xfrm>
          <a:prstGeom prst="line">
            <a:avLst/>
          </a:prstGeom>
          <a:noFill/>
          <a:ln w="31750">
            <a:solidFill>
              <a:srgbClr val="CC6600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1036" name="Line 13"/>
          <p:cNvSpPr>
            <a:spLocks noChangeShapeType="1"/>
          </p:cNvSpPr>
          <p:nvPr userDrawn="1"/>
        </p:nvSpPr>
        <p:spPr bwMode="auto">
          <a:xfrm>
            <a:off x="2749550" y="715963"/>
            <a:ext cx="155575" cy="0"/>
          </a:xfrm>
          <a:prstGeom prst="line">
            <a:avLst/>
          </a:prstGeom>
          <a:noFill/>
          <a:ln w="31750">
            <a:solidFill>
              <a:srgbClr val="777777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1037" name="Line 13"/>
          <p:cNvSpPr>
            <a:spLocks noChangeShapeType="1"/>
          </p:cNvSpPr>
          <p:nvPr userDrawn="1"/>
        </p:nvSpPr>
        <p:spPr bwMode="auto">
          <a:xfrm>
            <a:off x="307975" y="9709150"/>
            <a:ext cx="1889125" cy="0"/>
          </a:xfrm>
          <a:prstGeom prst="line">
            <a:avLst/>
          </a:prstGeom>
          <a:noFill/>
          <a:ln w="63500">
            <a:solidFill>
              <a:srgbClr val="990000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1038" name="Line 13"/>
          <p:cNvSpPr>
            <a:spLocks noChangeShapeType="1"/>
          </p:cNvSpPr>
          <p:nvPr userDrawn="1"/>
        </p:nvSpPr>
        <p:spPr bwMode="auto">
          <a:xfrm>
            <a:off x="3201988" y="9715500"/>
            <a:ext cx="736600" cy="0"/>
          </a:xfrm>
          <a:prstGeom prst="line">
            <a:avLst/>
          </a:prstGeom>
          <a:noFill/>
          <a:ln w="63500">
            <a:solidFill>
              <a:srgbClr val="FFCC00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1039" name="Line 13"/>
          <p:cNvSpPr>
            <a:spLocks noChangeShapeType="1"/>
          </p:cNvSpPr>
          <p:nvPr userDrawn="1"/>
        </p:nvSpPr>
        <p:spPr bwMode="auto">
          <a:xfrm>
            <a:off x="3916363" y="9715500"/>
            <a:ext cx="485775" cy="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1040" name="Line 13"/>
          <p:cNvSpPr>
            <a:spLocks noChangeShapeType="1"/>
          </p:cNvSpPr>
          <p:nvPr userDrawn="1"/>
        </p:nvSpPr>
        <p:spPr bwMode="auto">
          <a:xfrm>
            <a:off x="4402138" y="9715500"/>
            <a:ext cx="485775" cy="0"/>
          </a:xfrm>
          <a:prstGeom prst="line">
            <a:avLst/>
          </a:prstGeom>
          <a:noFill/>
          <a:ln w="63500">
            <a:solidFill>
              <a:srgbClr val="CCFFFF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1041" name="Line 13"/>
          <p:cNvSpPr>
            <a:spLocks noChangeShapeType="1"/>
          </p:cNvSpPr>
          <p:nvPr userDrawn="1"/>
        </p:nvSpPr>
        <p:spPr bwMode="auto">
          <a:xfrm>
            <a:off x="4887913" y="9715500"/>
            <a:ext cx="485775" cy="0"/>
          </a:xfrm>
          <a:prstGeom prst="line">
            <a:avLst/>
          </a:prstGeom>
          <a:noFill/>
          <a:ln w="63500">
            <a:solidFill>
              <a:srgbClr val="66CCFF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1042" name="Line 13"/>
          <p:cNvSpPr>
            <a:spLocks noChangeShapeType="1"/>
          </p:cNvSpPr>
          <p:nvPr userDrawn="1"/>
        </p:nvSpPr>
        <p:spPr bwMode="auto">
          <a:xfrm>
            <a:off x="5373688" y="9715500"/>
            <a:ext cx="485775" cy="0"/>
          </a:xfrm>
          <a:prstGeom prst="line">
            <a:avLst/>
          </a:prstGeom>
          <a:noFill/>
          <a:ln w="63500">
            <a:solidFill>
              <a:srgbClr val="0033CC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1043" name="Line 13"/>
          <p:cNvSpPr>
            <a:spLocks noChangeShapeType="1"/>
          </p:cNvSpPr>
          <p:nvPr userDrawn="1"/>
        </p:nvSpPr>
        <p:spPr bwMode="auto">
          <a:xfrm>
            <a:off x="2197100" y="9709150"/>
            <a:ext cx="1004888" cy="0"/>
          </a:xfrm>
          <a:prstGeom prst="line">
            <a:avLst/>
          </a:prstGeom>
          <a:noFill/>
          <a:ln w="63500">
            <a:solidFill>
              <a:srgbClr val="CC6600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1044" name="Line 13"/>
          <p:cNvSpPr>
            <a:spLocks noChangeShapeType="1"/>
          </p:cNvSpPr>
          <p:nvPr userDrawn="1"/>
        </p:nvSpPr>
        <p:spPr bwMode="auto">
          <a:xfrm>
            <a:off x="5859463" y="9715500"/>
            <a:ext cx="485775" cy="0"/>
          </a:xfrm>
          <a:prstGeom prst="line">
            <a:avLst/>
          </a:prstGeom>
          <a:noFill/>
          <a:ln w="63500">
            <a:solidFill>
              <a:srgbClr val="777777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26" name="TextBox 1"/>
          <p:cNvSpPr txBox="1">
            <a:spLocks noChangeArrowheads="1"/>
          </p:cNvSpPr>
          <p:nvPr userDrawn="1"/>
        </p:nvSpPr>
        <p:spPr bwMode="auto">
          <a:xfrm>
            <a:off x="4168775" y="9715500"/>
            <a:ext cx="2187575" cy="201613"/>
          </a:xfrm>
          <a:prstGeom prst="rect">
            <a:avLst/>
          </a:prstGeom>
          <a:noFill/>
          <a:ln>
            <a:noFill/>
          </a:ln>
          <a:extLst/>
        </p:spPr>
        <p:txBody>
          <a:bodyPr lIns="92660" tIns="46330" rIns="92660" bIns="4633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r" eaLnBrk="1" latinLnBrk="1" hangingPunct="1">
              <a:defRPr/>
            </a:pPr>
            <a:r>
              <a:rPr lang="ko-KR" altLang="en-US" sz="700" smtClean="0"/>
              <a:t>전기</a:t>
            </a:r>
            <a:r>
              <a:rPr lang="en-US" altLang="ko-KR" sz="700" smtClean="0"/>
              <a:t>/</a:t>
            </a:r>
            <a:r>
              <a:rPr lang="ko-KR" altLang="en-US" sz="700" smtClean="0"/>
              <a:t>통신</a:t>
            </a:r>
            <a:r>
              <a:rPr lang="en-US" altLang="ko-KR" sz="700" smtClean="0"/>
              <a:t>/</a:t>
            </a:r>
            <a:r>
              <a:rPr lang="ko-KR" altLang="en-US" sz="700" smtClean="0"/>
              <a:t>전기소방</a:t>
            </a:r>
            <a:r>
              <a:rPr lang="en-US" altLang="ko-KR" sz="700" smtClean="0"/>
              <a:t>/</a:t>
            </a:r>
            <a:r>
              <a:rPr lang="ko-KR" altLang="en-US" sz="700" smtClean="0"/>
              <a:t>기계소방 공사</a:t>
            </a:r>
          </a:p>
        </p:txBody>
      </p:sp>
      <p:sp>
        <p:nvSpPr>
          <p:cNvPr id="27" name="TextBox 44"/>
          <p:cNvSpPr txBox="1">
            <a:spLocks noChangeArrowheads="1"/>
          </p:cNvSpPr>
          <p:nvPr userDrawn="1"/>
        </p:nvSpPr>
        <p:spPr bwMode="auto">
          <a:xfrm>
            <a:off x="252413" y="9715500"/>
            <a:ext cx="2185987" cy="201613"/>
          </a:xfrm>
          <a:prstGeom prst="rect">
            <a:avLst/>
          </a:prstGeom>
          <a:noFill/>
          <a:ln>
            <a:noFill/>
          </a:ln>
          <a:extLst/>
        </p:spPr>
        <p:txBody>
          <a:bodyPr lIns="92660" tIns="46330" rIns="92660" bIns="4633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latinLnBrk="1" hangingPunct="1">
              <a:defRPr/>
            </a:pPr>
            <a:r>
              <a:rPr lang="en-US" altLang="ko-KR" sz="700" smtClean="0"/>
              <a:t>TAEKYOUNG ELECTRIC POWER CO., LTD.</a:t>
            </a:r>
            <a:endParaRPr lang="ko-KR" altLang="en-US" sz="700" smtClean="0"/>
          </a:p>
        </p:txBody>
      </p:sp>
      <p:cxnSp>
        <p:nvCxnSpPr>
          <p:cNvPr id="28" name="직선 연결선 27"/>
          <p:cNvCxnSpPr>
            <a:stCxn id="1026" idx="0"/>
            <a:endCxn id="1037" idx="0"/>
          </p:cNvCxnSpPr>
          <p:nvPr userDrawn="1"/>
        </p:nvCxnSpPr>
        <p:spPr>
          <a:xfrm flipH="1">
            <a:off x="307975" y="793750"/>
            <a:ext cx="15875" cy="891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/>
          <p:cNvCxnSpPr>
            <a:endCxn id="1044" idx="1"/>
          </p:cNvCxnSpPr>
          <p:nvPr userDrawn="1"/>
        </p:nvCxnSpPr>
        <p:spPr>
          <a:xfrm flipH="1">
            <a:off x="6345238" y="5283200"/>
            <a:ext cx="17462" cy="4432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9" name="Picture 101" descr="style graphic 3set01 [Converted] copy"/>
          <p:cNvPicPr>
            <a:picLocks noChangeAspect="1" noChangeArrowheads="1"/>
          </p:cNvPicPr>
          <p:nvPr userDrawn="1"/>
        </p:nvPicPr>
        <p:blipFill>
          <a:blip r:embed="rId5" cstate="print"/>
          <a:srcRect l="1976"/>
          <a:stretch>
            <a:fillRect/>
          </a:stretch>
        </p:blipFill>
        <p:spPr bwMode="auto">
          <a:xfrm>
            <a:off x="5976938" y="833438"/>
            <a:ext cx="417512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63301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26602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89903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53203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4488" indent="-344488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300">
          <a:solidFill>
            <a:schemeClr val="tx1"/>
          </a:solidFill>
          <a:latin typeface="+mn-lt"/>
          <a:ea typeface="+mn-ea"/>
          <a:cs typeface="+mn-cs"/>
        </a:defRPr>
      </a:lvl1pPr>
      <a:lvl2pPr marL="750888" indent="-287338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900">
          <a:solidFill>
            <a:schemeClr val="tx1"/>
          </a:solidFill>
          <a:latin typeface="+mn-lt"/>
          <a:ea typeface="+mn-ea"/>
        </a:defRPr>
      </a:lvl2pPr>
      <a:lvl3pPr marL="11557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500">
          <a:solidFill>
            <a:schemeClr val="tx1"/>
          </a:solidFill>
          <a:latin typeface="+mn-lt"/>
          <a:ea typeface="+mn-ea"/>
        </a:defRPr>
      </a:lvl3pPr>
      <a:lvl4pPr marL="161925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200">
          <a:solidFill>
            <a:schemeClr val="tx1"/>
          </a:solidFill>
          <a:latin typeface="+mn-lt"/>
          <a:ea typeface="+mn-ea"/>
        </a:defRPr>
      </a:lvl4pPr>
      <a:lvl5pPr marL="2082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5pPr>
      <a:lvl6pPr marL="2548155" indent="-231650" algn="l" rtl="0" fontAlgn="base" latinLnBrk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6pPr>
      <a:lvl7pPr marL="3011457" indent="-231650" algn="l" rtl="0" fontAlgn="base" latinLnBrk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7pPr>
      <a:lvl8pPr marL="3474757" indent="-231650" algn="l" rtl="0" fontAlgn="base" latinLnBrk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8pPr>
      <a:lvl9pPr marL="3938057" indent="-231650" algn="l" rtl="0" fontAlgn="base" latinLnBrk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2660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63301" algn="l" defTabSz="92660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6602" algn="l" defTabSz="92660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89903" algn="l" defTabSz="92660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53203" algn="l" defTabSz="92660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16503" algn="l" defTabSz="92660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79805" algn="l" defTabSz="92660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43106" algn="l" defTabSz="92660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6407" algn="l" defTabSz="92660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" name="직사각형 14335"/>
          <p:cNvSpPr/>
          <p:nvPr userDrawn="1"/>
        </p:nvSpPr>
        <p:spPr>
          <a:xfrm>
            <a:off x="393893" y="431114"/>
            <a:ext cx="5874210" cy="9188365"/>
          </a:xfrm>
          <a:prstGeom prst="rect">
            <a:avLst/>
          </a:prstGeom>
          <a:gradFill>
            <a:gsLst>
              <a:gs pos="49000">
                <a:schemeClr val="bg1">
                  <a:lumMod val="0"/>
                  <a:lumOff val="100000"/>
                  <a:alpha val="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9600000" scaled="0"/>
          </a:gradFill>
          <a:ln w="571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60" tIns="46330" rIns="92660" bIns="46330" anchor="ctr"/>
          <a:lstStyle/>
          <a:p>
            <a:pPr algn="ctr" eaLnBrk="1" latinLnBrk="1" hangingPunct="1">
              <a:defRPr/>
            </a:pPr>
            <a:endParaRPr lang="ko-KR" altLang="en-US"/>
          </a:p>
        </p:txBody>
      </p:sp>
      <p:grpSp>
        <p:nvGrpSpPr>
          <p:cNvPr id="2053" name="그룹 80"/>
          <p:cNvGrpSpPr>
            <a:grpSpLocks/>
          </p:cNvGrpSpPr>
          <p:nvPr userDrawn="1"/>
        </p:nvGrpSpPr>
        <p:grpSpPr bwMode="auto">
          <a:xfrm>
            <a:off x="1933575" y="2824163"/>
            <a:ext cx="1069975" cy="1014412"/>
            <a:chOff x="2348880" y="2915816"/>
            <a:chExt cx="2258537" cy="1944216"/>
          </a:xfrm>
        </p:grpSpPr>
        <p:sp>
          <p:nvSpPr>
            <p:cNvPr id="38" name="육각형 37"/>
            <p:cNvSpPr/>
            <p:nvPr userDrawn="1"/>
          </p:nvSpPr>
          <p:spPr>
            <a:xfrm>
              <a:off x="2348880" y="2915816"/>
              <a:ext cx="2258537" cy="1944216"/>
            </a:xfrm>
            <a:prstGeom prst="hexagon">
              <a:avLst>
                <a:gd name="adj" fmla="val 30644"/>
                <a:gd name="vf" fmla="val 115470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1" hangingPunct="1">
                <a:defRPr/>
              </a:pPr>
              <a:endParaRPr lang="ko-KR" altLang="en-US"/>
            </a:p>
          </p:txBody>
        </p:sp>
        <p:sp>
          <p:nvSpPr>
            <p:cNvPr id="40" name="육각형 39"/>
            <p:cNvSpPr/>
            <p:nvPr userDrawn="1"/>
          </p:nvSpPr>
          <p:spPr>
            <a:xfrm>
              <a:off x="2492972" y="3055775"/>
              <a:ext cx="1943548" cy="1664297"/>
            </a:xfrm>
            <a:prstGeom prst="hexagon">
              <a:avLst>
                <a:gd name="adj" fmla="val 30644"/>
                <a:gd name="vf" fmla="val 115470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1" hangingPunct="1">
                <a:defRPr/>
              </a:pPr>
              <a:endParaRPr lang="ko-KR" altLang="en-US"/>
            </a:p>
          </p:txBody>
        </p:sp>
        <p:cxnSp>
          <p:nvCxnSpPr>
            <p:cNvPr id="44" name="직선 연결선 43"/>
            <p:cNvCxnSpPr/>
            <p:nvPr userDrawn="1"/>
          </p:nvCxnSpPr>
          <p:spPr>
            <a:xfrm>
              <a:off x="3025771" y="3101413"/>
              <a:ext cx="89805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 45"/>
            <p:cNvCxnSpPr/>
            <p:nvPr userDrawn="1"/>
          </p:nvCxnSpPr>
          <p:spPr>
            <a:xfrm flipH="1">
              <a:off x="2590148" y="3092286"/>
              <a:ext cx="438975" cy="72109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4" name="그룹 82"/>
          <p:cNvGrpSpPr>
            <a:grpSpLocks/>
          </p:cNvGrpSpPr>
          <p:nvPr userDrawn="1"/>
        </p:nvGrpSpPr>
        <p:grpSpPr bwMode="auto">
          <a:xfrm>
            <a:off x="1144588" y="3303588"/>
            <a:ext cx="1069975" cy="1014412"/>
            <a:chOff x="652922" y="5327243"/>
            <a:chExt cx="2258537" cy="1944216"/>
          </a:xfrm>
        </p:grpSpPr>
        <p:sp>
          <p:nvSpPr>
            <p:cNvPr id="52" name="육각형 51"/>
            <p:cNvSpPr/>
            <p:nvPr userDrawn="1"/>
          </p:nvSpPr>
          <p:spPr>
            <a:xfrm>
              <a:off x="652922" y="5327243"/>
              <a:ext cx="2258537" cy="1944216"/>
            </a:xfrm>
            <a:prstGeom prst="hexagon">
              <a:avLst>
                <a:gd name="adj" fmla="val 30644"/>
                <a:gd name="vf" fmla="val 115470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1" hangingPunct="1">
                <a:defRPr/>
              </a:pPr>
              <a:endParaRPr lang="ko-KR" altLang="en-US"/>
            </a:p>
          </p:txBody>
        </p:sp>
        <p:sp>
          <p:nvSpPr>
            <p:cNvPr id="53" name="육각형 52"/>
            <p:cNvSpPr/>
            <p:nvPr userDrawn="1"/>
          </p:nvSpPr>
          <p:spPr>
            <a:xfrm>
              <a:off x="797012" y="5467202"/>
              <a:ext cx="1943548" cy="1664297"/>
            </a:xfrm>
            <a:prstGeom prst="hexagon">
              <a:avLst>
                <a:gd name="adj" fmla="val 30644"/>
                <a:gd name="vf" fmla="val 115470"/>
              </a:avLst>
            </a:prstGeom>
            <a:solidFill>
              <a:srgbClr val="9933FF"/>
            </a:solidFill>
            <a:ln>
              <a:solidFill>
                <a:srgbClr val="9933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1" hangingPunct="1">
                <a:defRPr/>
              </a:pPr>
              <a:endParaRPr lang="ko-KR" altLang="en-US"/>
            </a:p>
          </p:txBody>
        </p:sp>
        <p:cxnSp>
          <p:nvCxnSpPr>
            <p:cNvPr id="54" name="직선 연결선 53"/>
            <p:cNvCxnSpPr/>
            <p:nvPr userDrawn="1"/>
          </p:nvCxnSpPr>
          <p:spPr>
            <a:xfrm>
              <a:off x="1329813" y="5512840"/>
              <a:ext cx="89805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/>
            <p:cNvCxnSpPr/>
            <p:nvPr userDrawn="1"/>
          </p:nvCxnSpPr>
          <p:spPr>
            <a:xfrm flipH="1">
              <a:off x="894190" y="5503713"/>
              <a:ext cx="438973" cy="72109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5" name="그룹 75"/>
          <p:cNvGrpSpPr>
            <a:grpSpLocks/>
          </p:cNvGrpSpPr>
          <p:nvPr userDrawn="1"/>
        </p:nvGrpSpPr>
        <p:grpSpPr bwMode="auto">
          <a:xfrm>
            <a:off x="1165225" y="2317750"/>
            <a:ext cx="1071563" cy="1014413"/>
            <a:chOff x="652922" y="1115616"/>
            <a:chExt cx="2258537" cy="1944216"/>
          </a:xfrm>
        </p:grpSpPr>
        <p:sp>
          <p:nvSpPr>
            <p:cNvPr id="56" name="육각형 55"/>
            <p:cNvSpPr/>
            <p:nvPr userDrawn="1"/>
          </p:nvSpPr>
          <p:spPr>
            <a:xfrm>
              <a:off x="652922" y="1115616"/>
              <a:ext cx="2258537" cy="1944216"/>
            </a:xfrm>
            <a:prstGeom prst="hexagon">
              <a:avLst>
                <a:gd name="adj" fmla="val 30644"/>
                <a:gd name="vf" fmla="val 115470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1" hangingPunct="1">
                <a:defRPr/>
              </a:pPr>
              <a:endParaRPr lang="ko-KR" altLang="en-US"/>
            </a:p>
          </p:txBody>
        </p:sp>
        <p:sp>
          <p:nvSpPr>
            <p:cNvPr id="57" name="육각형 56"/>
            <p:cNvSpPr/>
            <p:nvPr userDrawn="1"/>
          </p:nvSpPr>
          <p:spPr>
            <a:xfrm>
              <a:off x="796800" y="1255575"/>
              <a:ext cx="1944013" cy="1664298"/>
            </a:xfrm>
            <a:prstGeom prst="hexagon">
              <a:avLst>
                <a:gd name="adj" fmla="val 30644"/>
                <a:gd name="vf" fmla="val 115470"/>
              </a:avLst>
            </a:prstGeom>
            <a:solidFill>
              <a:srgbClr val="3333CC"/>
            </a:solidFill>
            <a:ln>
              <a:solidFill>
                <a:srgbClr val="3333C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1" hangingPunct="1">
                <a:defRPr/>
              </a:pPr>
              <a:endParaRPr lang="ko-KR" altLang="en-US"/>
            </a:p>
          </p:txBody>
        </p:sp>
        <p:cxnSp>
          <p:nvCxnSpPr>
            <p:cNvPr id="58" name="직선 연결선 57"/>
            <p:cNvCxnSpPr/>
            <p:nvPr userDrawn="1"/>
          </p:nvCxnSpPr>
          <p:spPr>
            <a:xfrm>
              <a:off x="1328810" y="1301215"/>
              <a:ext cx="896722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8"/>
            <p:cNvCxnSpPr/>
            <p:nvPr userDrawn="1"/>
          </p:nvCxnSpPr>
          <p:spPr>
            <a:xfrm flipH="1">
              <a:off x="893833" y="1292086"/>
              <a:ext cx="438324" cy="72109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6" name="그룹 76"/>
          <p:cNvGrpSpPr>
            <a:grpSpLocks/>
          </p:cNvGrpSpPr>
          <p:nvPr userDrawn="1"/>
        </p:nvGrpSpPr>
        <p:grpSpPr bwMode="auto">
          <a:xfrm>
            <a:off x="1144588" y="4297363"/>
            <a:ext cx="1069975" cy="1017587"/>
            <a:chOff x="3659106" y="1149342"/>
            <a:chExt cx="2258537" cy="1944216"/>
          </a:xfrm>
        </p:grpSpPr>
        <p:sp>
          <p:nvSpPr>
            <p:cNvPr id="60" name="육각형 59"/>
            <p:cNvSpPr/>
            <p:nvPr userDrawn="1"/>
          </p:nvSpPr>
          <p:spPr>
            <a:xfrm>
              <a:off x="3659106" y="1149342"/>
              <a:ext cx="2258537" cy="1944216"/>
            </a:xfrm>
            <a:prstGeom prst="hexagon">
              <a:avLst>
                <a:gd name="adj" fmla="val 30644"/>
                <a:gd name="vf" fmla="val 115470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1" hangingPunct="1">
                <a:defRPr/>
              </a:pPr>
              <a:endParaRPr lang="ko-KR" altLang="en-US"/>
            </a:p>
          </p:txBody>
        </p:sp>
        <p:sp>
          <p:nvSpPr>
            <p:cNvPr id="61" name="육각형 60"/>
            <p:cNvSpPr/>
            <p:nvPr userDrawn="1"/>
          </p:nvSpPr>
          <p:spPr>
            <a:xfrm>
              <a:off x="3803196" y="1294931"/>
              <a:ext cx="1943548" cy="1659105"/>
            </a:xfrm>
            <a:prstGeom prst="hexagon">
              <a:avLst>
                <a:gd name="adj" fmla="val 30644"/>
                <a:gd name="vf" fmla="val 11547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1" hangingPunct="1">
                <a:defRPr/>
              </a:pPr>
              <a:endParaRPr lang="ko-KR" altLang="en-US"/>
            </a:p>
          </p:txBody>
        </p:sp>
        <p:cxnSp>
          <p:nvCxnSpPr>
            <p:cNvPr id="62" name="직선 연결선 61"/>
            <p:cNvCxnSpPr/>
            <p:nvPr userDrawn="1"/>
          </p:nvCxnSpPr>
          <p:spPr>
            <a:xfrm>
              <a:off x="4335997" y="1340426"/>
              <a:ext cx="89805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연결선 62"/>
            <p:cNvCxnSpPr/>
            <p:nvPr userDrawn="1"/>
          </p:nvCxnSpPr>
          <p:spPr>
            <a:xfrm flipH="1">
              <a:off x="3900374" y="1331328"/>
              <a:ext cx="438973" cy="71884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7" name="그룹 79"/>
          <p:cNvGrpSpPr>
            <a:grpSpLocks/>
          </p:cNvGrpSpPr>
          <p:nvPr userDrawn="1"/>
        </p:nvGrpSpPr>
        <p:grpSpPr bwMode="auto">
          <a:xfrm>
            <a:off x="1933575" y="4805363"/>
            <a:ext cx="1069975" cy="1014412"/>
            <a:chOff x="3917428" y="4572000"/>
            <a:chExt cx="2258537" cy="1944216"/>
          </a:xfrm>
        </p:grpSpPr>
        <p:sp>
          <p:nvSpPr>
            <p:cNvPr id="64" name="육각형 63"/>
            <p:cNvSpPr/>
            <p:nvPr userDrawn="1"/>
          </p:nvSpPr>
          <p:spPr>
            <a:xfrm>
              <a:off x="3917428" y="4572000"/>
              <a:ext cx="2258537" cy="1944216"/>
            </a:xfrm>
            <a:prstGeom prst="hexagon">
              <a:avLst>
                <a:gd name="adj" fmla="val 30644"/>
                <a:gd name="vf" fmla="val 115470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1" hangingPunct="1">
                <a:defRPr/>
              </a:pPr>
              <a:endParaRPr lang="ko-KR" altLang="en-US"/>
            </a:p>
          </p:txBody>
        </p:sp>
        <p:sp>
          <p:nvSpPr>
            <p:cNvPr id="65" name="육각형 64"/>
            <p:cNvSpPr/>
            <p:nvPr userDrawn="1"/>
          </p:nvSpPr>
          <p:spPr>
            <a:xfrm>
              <a:off x="4061520" y="4711959"/>
              <a:ext cx="1943548" cy="1664297"/>
            </a:xfrm>
            <a:prstGeom prst="hexagon">
              <a:avLst>
                <a:gd name="adj" fmla="val 30644"/>
                <a:gd name="vf" fmla="val 115470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1" hangingPunct="1">
                <a:defRPr/>
              </a:pPr>
              <a:endParaRPr lang="ko-KR" altLang="en-US"/>
            </a:p>
          </p:txBody>
        </p:sp>
        <p:cxnSp>
          <p:nvCxnSpPr>
            <p:cNvPr id="66" name="직선 연결선 65"/>
            <p:cNvCxnSpPr/>
            <p:nvPr userDrawn="1"/>
          </p:nvCxnSpPr>
          <p:spPr>
            <a:xfrm>
              <a:off x="4594319" y="4757597"/>
              <a:ext cx="89805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직선 연결선 66"/>
            <p:cNvCxnSpPr/>
            <p:nvPr userDrawn="1"/>
          </p:nvCxnSpPr>
          <p:spPr>
            <a:xfrm flipH="1">
              <a:off x="4158696" y="4748470"/>
              <a:ext cx="438975" cy="72109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8" name="그룹 77"/>
          <p:cNvGrpSpPr>
            <a:grpSpLocks/>
          </p:cNvGrpSpPr>
          <p:nvPr userDrawn="1"/>
        </p:nvGrpSpPr>
        <p:grpSpPr bwMode="auto">
          <a:xfrm>
            <a:off x="1117600" y="6343650"/>
            <a:ext cx="1069975" cy="1017588"/>
            <a:chOff x="7029400" y="2303748"/>
            <a:chExt cx="2258537" cy="1944216"/>
          </a:xfrm>
        </p:grpSpPr>
        <p:sp>
          <p:nvSpPr>
            <p:cNvPr id="68" name="육각형 67"/>
            <p:cNvSpPr/>
            <p:nvPr userDrawn="1"/>
          </p:nvSpPr>
          <p:spPr>
            <a:xfrm>
              <a:off x="7029400" y="2303748"/>
              <a:ext cx="2258537" cy="1944216"/>
            </a:xfrm>
            <a:prstGeom prst="hexagon">
              <a:avLst>
                <a:gd name="adj" fmla="val 30644"/>
                <a:gd name="vf" fmla="val 115470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1" hangingPunct="1">
                <a:defRPr/>
              </a:pPr>
              <a:endParaRPr lang="ko-KR" altLang="en-US"/>
            </a:p>
          </p:txBody>
        </p:sp>
        <p:sp>
          <p:nvSpPr>
            <p:cNvPr id="69" name="육각형 68"/>
            <p:cNvSpPr/>
            <p:nvPr userDrawn="1"/>
          </p:nvSpPr>
          <p:spPr>
            <a:xfrm>
              <a:off x="7173492" y="2443270"/>
              <a:ext cx="1943548" cy="1665171"/>
            </a:xfrm>
            <a:prstGeom prst="hexagon">
              <a:avLst>
                <a:gd name="adj" fmla="val 30644"/>
                <a:gd name="vf" fmla="val 115470"/>
              </a:avLst>
            </a:prstGeom>
            <a:solidFill>
              <a:srgbClr val="99FF66"/>
            </a:solidFill>
            <a:ln>
              <a:solidFill>
                <a:srgbClr val="99FF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1" hangingPunct="1">
                <a:defRPr/>
              </a:pPr>
              <a:endParaRPr lang="ko-KR" altLang="en-US"/>
            </a:p>
          </p:txBody>
        </p:sp>
        <p:cxnSp>
          <p:nvCxnSpPr>
            <p:cNvPr id="70" name="직선 연결선 69"/>
            <p:cNvCxnSpPr/>
            <p:nvPr userDrawn="1"/>
          </p:nvCxnSpPr>
          <p:spPr>
            <a:xfrm>
              <a:off x="7706291" y="2488768"/>
              <a:ext cx="89805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직선 연결선 70"/>
            <p:cNvCxnSpPr/>
            <p:nvPr userDrawn="1"/>
          </p:nvCxnSpPr>
          <p:spPr>
            <a:xfrm flipH="1">
              <a:off x="7270668" y="2479668"/>
              <a:ext cx="438975" cy="72491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9" name="그룹 78"/>
          <p:cNvGrpSpPr>
            <a:grpSpLocks/>
          </p:cNvGrpSpPr>
          <p:nvPr userDrawn="1"/>
        </p:nvGrpSpPr>
        <p:grpSpPr bwMode="auto">
          <a:xfrm>
            <a:off x="1911350" y="5819775"/>
            <a:ext cx="1073150" cy="1016000"/>
            <a:chOff x="7155952" y="4716016"/>
            <a:chExt cx="2258537" cy="1944216"/>
          </a:xfrm>
        </p:grpSpPr>
        <p:sp>
          <p:nvSpPr>
            <p:cNvPr id="72" name="육각형 71"/>
            <p:cNvSpPr/>
            <p:nvPr userDrawn="1"/>
          </p:nvSpPr>
          <p:spPr>
            <a:xfrm>
              <a:off x="7155952" y="4716016"/>
              <a:ext cx="2258537" cy="1944216"/>
            </a:xfrm>
            <a:prstGeom prst="hexagon">
              <a:avLst>
                <a:gd name="adj" fmla="val 30644"/>
                <a:gd name="vf" fmla="val 115470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1" hangingPunct="1">
                <a:defRPr/>
              </a:pPr>
              <a:endParaRPr lang="ko-KR" altLang="en-US"/>
            </a:p>
          </p:txBody>
        </p:sp>
        <p:sp>
          <p:nvSpPr>
            <p:cNvPr id="73" name="육각형 72"/>
            <p:cNvSpPr/>
            <p:nvPr userDrawn="1"/>
          </p:nvSpPr>
          <p:spPr>
            <a:xfrm>
              <a:off x="7299617" y="4855757"/>
              <a:ext cx="1944480" cy="1664735"/>
            </a:xfrm>
            <a:prstGeom prst="hexagon">
              <a:avLst>
                <a:gd name="adj" fmla="val 30644"/>
                <a:gd name="vf" fmla="val 115470"/>
              </a:avLst>
            </a:prstGeom>
            <a:solidFill>
              <a:srgbClr val="66FFFF"/>
            </a:solidFill>
            <a:ln>
              <a:solidFill>
                <a:srgbClr val="66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1" hangingPunct="1">
                <a:defRPr/>
              </a:pPr>
              <a:endParaRPr lang="ko-KR" altLang="en-US"/>
            </a:p>
          </p:txBody>
        </p:sp>
        <p:cxnSp>
          <p:nvCxnSpPr>
            <p:cNvPr id="74" name="직선 연결선 73"/>
            <p:cNvCxnSpPr/>
            <p:nvPr userDrawn="1"/>
          </p:nvCxnSpPr>
          <p:spPr>
            <a:xfrm>
              <a:off x="7834182" y="4901325"/>
              <a:ext cx="89873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직선 연결선 74"/>
            <p:cNvCxnSpPr/>
            <p:nvPr userDrawn="1"/>
          </p:nvCxnSpPr>
          <p:spPr>
            <a:xfrm flipH="1">
              <a:off x="7396506" y="4892211"/>
              <a:ext cx="441016" cy="71996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60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250" y="698500"/>
            <a:ext cx="349250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6175" y="1060450"/>
            <a:ext cx="350838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4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4550" y="8886825"/>
            <a:ext cx="51593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5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" y="7631113"/>
            <a:ext cx="5048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6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81450" y="8864600"/>
            <a:ext cx="51593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7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25738" y="1447800"/>
            <a:ext cx="35242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8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22350" y="684213"/>
            <a:ext cx="342900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7" name="Picture 9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4825" y="1131888"/>
            <a:ext cx="341313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" name="Picture 10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71850" y="7686675"/>
            <a:ext cx="5254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Picture 11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81100" y="8269288"/>
            <a:ext cx="51593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1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62125" y="1060450"/>
            <a:ext cx="34290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13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03463" y="8858250"/>
            <a:ext cx="51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2" name="Picture 14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722438" y="8872538"/>
            <a:ext cx="514350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3" name="Picture 15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830513" y="8285163"/>
            <a:ext cx="527050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4" name="Picture 16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733675" y="698500"/>
            <a:ext cx="344488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5" name="Picture 17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105025" y="1447800"/>
            <a:ext cx="34925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6" name="Picture 18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575175" y="8864600"/>
            <a:ext cx="503238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7" name="Picture 19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441450" y="673100"/>
            <a:ext cx="350838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" name="그림 94"/>
          <p:cNvPicPr>
            <a:picLocks noChangeAspect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322513" y="3063875"/>
            <a:ext cx="3333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9" name="Picture 20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66938" y="5119688"/>
            <a:ext cx="65087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0" name="Picture 23"/>
          <p:cNvPicPr>
            <a:picLocks noChangeAspect="1" noChangeArrowheads="1"/>
          </p:cNvPicPr>
          <p:nvPr userDrawn="1"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403350" y="4581525"/>
            <a:ext cx="600075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24"/>
          <p:cNvPicPr>
            <a:picLocks noChangeAspect="1" noChangeArrowheads="1"/>
          </p:cNvPicPr>
          <p:nvPr userDrawn="1"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384300" y="6621463"/>
            <a:ext cx="5778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2" name="Picture 64"/>
          <p:cNvPicPr>
            <a:picLocks noChangeAspect="1" noChangeArrowheads="1"/>
          </p:cNvPicPr>
          <p:nvPr userDrawn="1"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489075" y="2552700"/>
            <a:ext cx="509588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63301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26602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89903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53203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4488" indent="-344488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300">
          <a:solidFill>
            <a:schemeClr val="tx1"/>
          </a:solidFill>
          <a:latin typeface="+mn-lt"/>
          <a:ea typeface="+mn-ea"/>
          <a:cs typeface="+mn-cs"/>
        </a:defRPr>
      </a:lvl1pPr>
      <a:lvl2pPr marL="750888" indent="-287338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900">
          <a:solidFill>
            <a:schemeClr val="tx1"/>
          </a:solidFill>
          <a:latin typeface="+mn-lt"/>
          <a:ea typeface="+mn-ea"/>
        </a:defRPr>
      </a:lvl2pPr>
      <a:lvl3pPr marL="11557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500">
          <a:solidFill>
            <a:schemeClr val="tx1"/>
          </a:solidFill>
          <a:latin typeface="+mn-lt"/>
          <a:ea typeface="+mn-ea"/>
        </a:defRPr>
      </a:lvl3pPr>
      <a:lvl4pPr marL="161925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200">
          <a:solidFill>
            <a:schemeClr val="tx1"/>
          </a:solidFill>
          <a:latin typeface="+mn-lt"/>
          <a:ea typeface="+mn-ea"/>
        </a:defRPr>
      </a:lvl4pPr>
      <a:lvl5pPr marL="2082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5pPr>
      <a:lvl6pPr marL="2548155" indent="-231650" algn="l" rtl="0" fontAlgn="base" latinLnBrk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6pPr>
      <a:lvl7pPr marL="3011457" indent="-231650" algn="l" rtl="0" fontAlgn="base" latinLnBrk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7pPr>
      <a:lvl8pPr marL="3474757" indent="-231650" algn="l" rtl="0" fontAlgn="base" latinLnBrk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8pPr>
      <a:lvl9pPr marL="3938057" indent="-231650" algn="l" rtl="0" fontAlgn="base" latinLnBrk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2660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63301" algn="l" defTabSz="92660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6602" algn="l" defTabSz="92660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89903" algn="l" defTabSz="92660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53203" algn="l" defTabSz="92660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16503" algn="l" defTabSz="92660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79805" algn="l" defTabSz="92660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43106" algn="l" defTabSz="92660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6407" algn="l" defTabSz="92660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63326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26652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89979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53306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6075" indent="-346075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52475" indent="-288925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57288" indent="-230188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20838" indent="-230188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4388" indent="-230188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48296" indent="-231663" algn="l" defTabSz="92665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11621" indent="-231663" algn="l" defTabSz="92665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74948" indent="-231663" algn="l" defTabSz="92665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38274" indent="-231663" algn="l" defTabSz="92665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2665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63326" algn="l" defTabSz="92665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6652" algn="l" defTabSz="92665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89979" algn="l" defTabSz="92665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53306" algn="l" defTabSz="92665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16631" algn="l" defTabSz="92665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79958" algn="l" defTabSz="92665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43284" algn="l" defTabSz="92665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6611" algn="l" defTabSz="92665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87513" y="4057650"/>
            <a:ext cx="3843337" cy="769938"/>
          </a:xfrm>
          <a:prstGeom prst="rect">
            <a:avLst/>
          </a:prstGeom>
          <a:noFill/>
        </p:spPr>
        <p:txBody>
          <a:bodyPr lIns="92665" tIns="46333" rIns="92665" bIns="46333">
            <a:spAutoFit/>
          </a:bodyPr>
          <a:lstStyle/>
          <a:p>
            <a:pPr eaLnBrk="1" latinLnBrk="1" hangingPunct="1">
              <a:defRPr/>
            </a:pPr>
            <a:r>
              <a:rPr lang="ko-KR" alt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태경이엘피</a:t>
            </a:r>
            <a:r>
              <a:rPr lang="ko-KR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㈜</a:t>
            </a:r>
          </a:p>
        </p:txBody>
      </p:sp>
      <p:pic>
        <p:nvPicPr>
          <p:cNvPr id="3075" name="그림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1888" y="2557463"/>
            <a:ext cx="211137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Line 13"/>
          <p:cNvSpPr>
            <a:spLocks noChangeShapeType="1"/>
          </p:cNvSpPr>
          <p:nvPr/>
        </p:nvSpPr>
        <p:spPr bwMode="auto">
          <a:xfrm>
            <a:off x="323850" y="9383713"/>
            <a:ext cx="1889125" cy="0"/>
          </a:xfrm>
          <a:prstGeom prst="line">
            <a:avLst/>
          </a:prstGeom>
          <a:noFill/>
          <a:ln w="63500">
            <a:solidFill>
              <a:srgbClr val="990000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endParaRPr lang="ko-KR" altLang="en-US"/>
          </a:p>
        </p:txBody>
      </p:sp>
      <p:sp>
        <p:nvSpPr>
          <p:cNvPr id="3077" name="Line 13"/>
          <p:cNvSpPr>
            <a:spLocks noChangeShapeType="1"/>
          </p:cNvSpPr>
          <p:nvPr/>
        </p:nvSpPr>
        <p:spPr bwMode="auto">
          <a:xfrm>
            <a:off x="3216275" y="9383713"/>
            <a:ext cx="738188" cy="0"/>
          </a:xfrm>
          <a:prstGeom prst="line">
            <a:avLst/>
          </a:prstGeom>
          <a:noFill/>
          <a:ln w="63500">
            <a:solidFill>
              <a:srgbClr val="FFCC00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endParaRPr lang="ko-KR" altLang="en-US"/>
          </a:p>
        </p:txBody>
      </p:sp>
      <p:sp>
        <p:nvSpPr>
          <p:cNvPr id="3078" name="Line 13"/>
          <p:cNvSpPr>
            <a:spLocks noChangeShapeType="1"/>
          </p:cNvSpPr>
          <p:nvPr/>
        </p:nvSpPr>
        <p:spPr bwMode="auto">
          <a:xfrm>
            <a:off x="3932238" y="9383713"/>
            <a:ext cx="485775" cy="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endParaRPr lang="ko-KR" altLang="en-US"/>
          </a:p>
        </p:txBody>
      </p:sp>
      <p:sp>
        <p:nvSpPr>
          <p:cNvPr id="3079" name="Line 13"/>
          <p:cNvSpPr>
            <a:spLocks noChangeShapeType="1"/>
          </p:cNvSpPr>
          <p:nvPr/>
        </p:nvSpPr>
        <p:spPr bwMode="auto">
          <a:xfrm>
            <a:off x="4418013" y="9383713"/>
            <a:ext cx="485775" cy="0"/>
          </a:xfrm>
          <a:prstGeom prst="line">
            <a:avLst/>
          </a:prstGeom>
          <a:noFill/>
          <a:ln w="63500">
            <a:solidFill>
              <a:srgbClr val="CCFFFF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endParaRPr lang="ko-KR" altLang="en-US"/>
          </a:p>
        </p:txBody>
      </p:sp>
      <p:sp>
        <p:nvSpPr>
          <p:cNvPr id="3080" name="Line 13"/>
          <p:cNvSpPr>
            <a:spLocks noChangeShapeType="1"/>
          </p:cNvSpPr>
          <p:nvPr/>
        </p:nvSpPr>
        <p:spPr bwMode="auto">
          <a:xfrm>
            <a:off x="4903788" y="9383713"/>
            <a:ext cx="484187" cy="0"/>
          </a:xfrm>
          <a:prstGeom prst="line">
            <a:avLst/>
          </a:prstGeom>
          <a:noFill/>
          <a:ln w="63500">
            <a:solidFill>
              <a:srgbClr val="66CCFF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endParaRPr lang="ko-KR" altLang="en-US"/>
          </a:p>
        </p:txBody>
      </p:sp>
      <p:sp>
        <p:nvSpPr>
          <p:cNvPr id="3081" name="Line 13"/>
          <p:cNvSpPr>
            <a:spLocks noChangeShapeType="1"/>
          </p:cNvSpPr>
          <p:nvPr/>
        </p:nvSpPr>
        <p:spPr bwMode="auto">
          <a:xfrm>
            <a:off x="5387975" y="9383713"/>
            <a:ext cx="485775" cy="0"/>
          </a:xfrm>
          <a:prstGeom prst="line">
            <a:avLst/>
          </a:prstGeom>
          <a:noFill/>
          <a:ln w="63500">
            <a:solidFill>
              <a:srgbClr val="0033CC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endParaRPr lang="ko-KR" altLang="en-US"/>
          </a:p>
        </p:txBody>
      </p:sp>
      <p:sp>
        <p:nvSpPr>
          <p:cNvPr id="3082" name="Line 13"/>
          <p:cNvSpPr>
            <a:spLocks noChangeShapeType="1"/>
          </p:cNvSpPr>
          <p:nvPr/>
        </p:nvSpPr>
        <p:spPr bwMode="auto">
          <a:xfrm>
            <a:off x="2212975" y="9383713"/>
            <a:ext cx="1003300" cy="0"/>
          </a:xfrm>
          <a:prstGeom prst="line">
            <a:avLst/>
          </a:prstGeom>
          <a:noFill/>
          <a:ln w="63500">
            <a:solidFill>
              <a:srgbClr val="CC6600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endParaRPr lang="ko-KR" altLang="en-US"/>
          </a:p>
        </p:txBody>
      </p:sp>
      <p:sp>
        <p:nvSpPr>
          <p:cNvPr id="3083" name="Line 13"/>
          <p:cNvSpPr>
            <a:spLocks noChangeShapeType="1"/>
          </p:cNvSpPr>
          <p:nvPr/>
        </p:nvSpPr>
        <p:spPr bwMode="auto">
          <a:xfrm>
            <a:off x="5873750" y="9383713"/>
            <a:ext cx="485775" cy="0"/>
          </a:xfrm>
          <a:prstGeom prst="line">
            <a:avLst/>
          </a:prstGeom>
          <a:noFill/>
          <a:ln w="63500">
            <a:solidFill>
              <a:srgbClr val="777777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endParaRPr lang="ko-KR" altLang="en-US"/>
          </a:p>
        </p:txBody>
      </p:sp>
      <p:sp>
        <p:nvSpPr>
          <p:cNvPr id="3084" name="Line 13"/>
          <p:cNvSpPr>
            <a:spLocks noChangeShapeType="1"/>
          </p:cNvSpPr>
          <p:nvPr/>
        </p:nvSpPr>
        <p:spPr bwMode="auto">
          <a:xfrm>
            <a:off x="322263" y="746125"/>
            <a:ext cx="1889125" cy="0"/>
          </a:xfrm>
          <a:prstGeom prst="line">
            <a:avLst/>
          </a:prstGeom>
          <a:noFill/>
          <a:ln w="63500">
            <a:solidFill>
              <a:srgbClr val="990000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endParaRPr lang="ko-KR" altLang="en-US"/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>
            <a:off x="3214688" y="746125"/>
            <a:ext cx="738187" cy="0"/>
          </a:xfrm>
          <a:prstGeom prst="line">
            <a:avLst/>
          </a:prstGeom>
          <a:noFill/>
          <a:ln w="63500">
            <a:solidFill>
              <a:srgbClr val="FFCC00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endParaRPr lang="ko-KR" altLang="en-US"/>
          </a:p>
        </p:txBody>
      </p:sp>
      <p:sp>
        <p:nvSpPr>
          <p:cNvPr id="3086" name="Line 13"/>
          <p:cNvSpPr>
            <a:spLocks noChangeShapeType="1"/>
          </p:cNvSpPr>
          <p:nvPr/>
        </p:nvSpPr>
        <p:spPr bwMode="auto">
          <a:xfrm>
            <a:off x="3930650" y="746125"/>
            <a:ext cx="485775" cy="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endParaRPr lang="ko-KR" altLang="en-US"/>
          </a:p>
        </p:txBody>
      </p:sp>
      <p:sp>
        <p:nvSpPr>
          <p:cNvPr id="3087" name="Line 13"/>
          <p:cNvSpPr>
            <a:spLocks noChangeShapeType="1"/>
          </p:cNvSpPr>
          <p:nvPr/>
        </p:nvSpPr>
        <p:spPr bwMode="auto">
          <a:xfrm>
            <a:off x="4416425" y="746125"/>
            <a:ext cx="485775" cy="0"/>
          </a:xfrm>
          <a:prstGeom prst="line">
            <a:avLst/>
          </a:prstGeom>
          <a:noFill/>
          <a:ln w="63500">
            <a:solidFill>
              <a:srgbClr val="CCFFFF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endParaRPr lang="ko-KR" altLang="en-US"/>
          </a:p>
        </p:txBody>
      </p:sp>
      <p:sp>
        <p:nvSpPr>
          <p:cNvPr id="3088" name="Line 13"/>
          <p:cNvSpPr>
            <a:spLocks noChangeShapeType="1"/>
          </p:cNvSpPr>
          <p:nvPr/>
        </p:nvSpPr>
        <p:spPr bwMode="auto">
          <a:xfrm>
            <a:off x="4902200" y="746125"/>
            <a:ext cx="485775" cy="0"/>
          </a:xfrm>
          <a:prstGeom prst="line">
            <a:avLst/>
          </a:prstGeom>
          <a:noFill/>
          <a:ln w="63500">
            <a:solidFill>
              <a:srgbClr val="66CCFF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endParaRPr lang="ko-KR" altLang="en-US"/>
          </a:p>
        </p:txBody>
      </p:sp>
      <p:sp>
        <p:nvSpPr>
          <p:cNvPr id="3089" name="Line 13"/>
          <p:cNvSpPr>
            <a:spLocks noChangeShapeType="1"/>
          </p:cNvSpPr>
          <p:nvPr/>
        </p:nvSpPr>
        <p:spPr bwMode="auto">
          <a:xfrm>
            <a:off x="5387975" y="746125"/>
            <a:ext cx="485775" cy="0"/>
          </a:xfrm>
          <a:prstGeom prst="line">
            <a:avLst/>
          </a:prstGeom>
          <a:noFill/>
          <a:ln w="63500">
            <a:solidFill>
              <a:srgbClr val="0033CC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endParaRPr lang="ko-KR" altLang="en-US"/>
          </a:p>
        </p:txBody>
      </p:sp>
      <p:sp>
        <p:nvSpPr>
          <p:cNvPr id="3090" name="Line 13"/>
          <p:cNvSpPr>
            <a:spLocks noChangeShapeType="1"/>
          </p:cNvSpPr>
          <p:nvPr/>
        </p:nvSpPr>
        <p:spPr bwMode="auto">
          <a:xfrm>
            <a:off x="2211388" y="746125"/>
            <a:ext cx="1003300" cy="0"/>
          </a:xfrm>
          <a:prstGeom prst="line">
            <a:avLst/>
          </a:prstGeom>
          <a:noFill/>
          <a:ln w="63500">
            <a:solidFill>
              <a:srgbClr val="CC6600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endParaRPr lang="ko-KR" altLang="en-US"/>
          </a:p>
        </p:txBody>
      </p:sp>
      <p:sp>
        <p:nvSpPr>
          <p:cNvPr id="3091" name="Line 13"/>
          <p:cNvSpPr>
            <a:spLocks noChangeShapeType="1"/>
          </p:cNvSpPr>
          <p:nvPr/>
        </p:nvSpPr>
        <p:spPr bwMode="auto">
          <a:xfrm>
            <a:off x="5873750" y="746125"/>
            <a:ext cx="485775" cy="0"/>
          </a:xfrm>
          <a:prstGeom prst="line">
            <a:avLst/>
          </a:prstGeom>
          <a:noFill/>
          <a:ln w="63500">
            <a:solidFill>
              <a:srgbClr val="777777"/>
            </a:solidFill>
            <a:round/>
            <a:headEnd/>
            <a:tailEnd/>
          </a:ln>
        </p:spPr>
        <p:txBody>
          <a:bodyPr lIns="92660" tIns="46330" rIns="92660" bIns="46330"/>
          <a:lstStyle/>
          <a:p>
            <a:endParaRPr lang="ko-KR" altLang="en-US"/>
          </a:p>
        </p:txBody>
      </p:sp>
      <p:cxnSp>
        <p:nvCxnSpPr>
          <p:cNvPr id="56" name="직선 연결선 55"/>
          <p:cNvCxnSpPr>
            <a:stCxn id="3084" idx="0"/>
            <a:endCxn id="3076" idx="0"/>
          </p:cNvCxnSpPr>
          <p:nvPr/>
        </p:nvCxnSpPr>
        <p:spPr>
          <a:xfrm>
            <a:off x="322263" y="746125"/>
            <a:ext cx="1587" cy="8637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56"/>
          <p:cNvCxnSpPr>
            <a:endCxn id="3083" idx="1"/>
          </p:cNvCxnSpPr>
          <p:nvPr/>
        </p:nvCxnSpPr>
        <p:spPr>
          <a:xfrm>
            <a:off x="6359525" y="746125"/>
            <a:ext cx="0" cy="8637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4" name="TextBox 36"/>
          <p:cNvSpPr txBox="1">
            <a:spLocks noChangeArrowheads="1"/>
          </p:cNvSpPr>
          <p:nvPr/>
        </p:nvSpPr>
        <p:spPr bwMode="auto">
          <a:xfrm>
            <a:off x="2435225" y="7067550"/>
            <a:ext cx="2109788" cy="47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5" tIns="46333" rIns="92665" bIns="46333">
            <a:spAutoFit/>
          </a:bodyPr>
          <a:lstStyle/>
          <a:p>
            <a:pPr eaLnBrk="1" latinLnBrk="1" hangingPunct="1"/>
            <a:r>
              <a:rPr lang="en-US" altLang="ko-KR" sz="2500" b="1" dirty="0" smtClean="0">
                <a:latin typeface="HY견고딕" pitchFamily="18" charset="-127"/>
                <a:ea typeface="HY견고딕" pitchFamily="18" charset="-127"/>
              </a:rPr>
              <a:t>2019 </a:t>
            </a:r>
            <a:r>
              <a:rPr lang="en-US" altLang="ko-KR" sz="2500" b="1" dirty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en-US" altLang="ko-KR" sz="2500" b="1" dirty="0" smtClean="0">
                <a:latin typeface="HY견고딕" pitchFamily="18" charset="-127"/>
                <a:ea typeface="HY견고딕" pitchFamily="18" charset="-127"/>
              </a:rPr>
              <a:t>05.</a:t>
            </a:r>
            <a:endParaRPr lang="ko-KR" altLang="en-US" sz="2500" b="1" dirty="0"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5595938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>
                <a:latin typeface="HY견고딕" pitchFamily="18" charset="-127"/>
                <a:ea typeface="HY견고딕" pitchFamily="18" charset="-127"/>
              </a:rPr>
              <a:t>전기공사업 등록증</a:t>
            </a:r>
          </a:p>
        </p:txBody>
      </p:sp>
      <p:pic>
        <p:nvPicPr>
          <p:cNvPr id="15363" name="Picture 4" descr="D:\내문서\태경이엘피(주)\0.회사관련 스캔파일\01-연도별 업데이트\공사업 등록증 및 등록수첩 사본\전기공사업등록증 및 등록수첩\전기공사업등록증 원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950" y="1057275"/>
            <a:ext cx="5429250" cy="824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5595938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>
                <a:latin typeface="HY견고딕" pitchFamily="18" charset="-127"/>
                <a:ea typeface="HY견고딕" pitchFamily="18" charset="-127"/>
              </a:rPr>
              <a:t>통신공사업 등록증</a:t>
            </a:r>
          </a:p>
        </p:txBody>
      </p:sp>
      <p:pic>
        <p:nvPicPr>
          <p:cNvPr id="16387" name="그림 3" descr="정보통신공사업등록증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985838"/>
            <a:ext cx="5616575" cy="773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830263" y="271463"/>
            <a:ext cx="559593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>
                <a:latin typeface="HY견고딕" pitchFamily="18" charset="-127"/>
                <a:ea typeface="HY견고딕" pitchFamily="18" charset="-127"/>
              </a:rPr>
              <a:t>기계설비 공사업등록증</a:t>
            </a:r>
          </a:p>
        </p:txBody>
      </p:sp>
      <p:pic>
        <p:nvPicPr>
          <p:cNvPr id="17411" name="Picture 4" descr="C:\Users\a\Desktop\건설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1057275"/>
            <a:ext cx="5500687" cy="839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830263" y="271463"/>
            <a:ext cx="559593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>
                <a:latin typeface="HY견고딕" pitchFamily="18" charset="-127"/>
                <a:ea typeface="HY견고딕" pitchFamily="18" charset="-127"/>
              </a:rPr>
              <a:t>전문소방공사업 등록증</a:t>
            </a:r>
          </a:p>
        </p:txBody>
      </p:sp>
      <p:pic>
        <p:nvPicPr>
          <p:cNvPr id="18435" name="Picture 5" descr="D:\내문서\태경이엘피(주)\0.회사관련 스캔파일\01-연도별 업데이트\공사업 등록증 및 등록수첩 사본\소방시설등록증 및 등록수첩\소방-2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950" y="985838"/>
            <a:ext cx="5357813" cy="842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423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소프트웨어사업자 </a:t>
            </a:r>
            <a:endParaRPr lang="en-US" altLang="ko-KR" b="1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9459" name="그림 3" descr="소프트웨어-2015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638" y="914400"/>
            <a:ext cx="5808662" cy="821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423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신재생에너지  설비 설치 전문기업 </a:t>
            </a:r>
            <a:endParaRPr lang="en-US" altLang="ko-KR" b="1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483" name="그림 4" descr="신재생에너지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638" y="914400"/>
            <a:ext cx="5759450" cy="81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830263" y="271463"/>
            <a:ext cx="559593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>
                <a:latin typeface="HY견고딕" pitchFamily="18" charset="-127"/>
                <a:ea typeface="HY견고딕" pitchFamily="18" charset="-127"/>
              </a:rPr>
              <a:t>해외건설업등록증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전기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) </a:t>
            </a:r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1507" name="그림 10" descr="전기공사업필증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638" y="985838"/>
            <a:ext cx="5857875" cy="83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758825" y="271463"/>
            <a:ext cx="5595938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>
                <a:latin typeface="HY견고딕" pitchFamily="18" charset="-127"/>
                <a:ea typeface="HY견고딕" pitchFamily="18" charset="-127"/>
              </a:rPr>
              <a:t>해외건설업등록증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통신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) </a:t>
            </a:r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2531" name="그림 4" descr="정보통신공사업필증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638" y="985838"/>
            <a:ext cx="5840412" cy="833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830263" y="271463"/>
            <a:ext cx="4743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전기공사업 등록수첩</a:t>
            </a:r>
            <a:endParaRPr lang="en-US" altLang="ko-KR" b="1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" name="그림 3" descr="2.전기-수첩(2018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271" y="1457945"/>
            <a:ext cx="5435806" cy="6928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830263" y="271463"/>
            <a:ext cx="4743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통신공사업  등록수첩</a:t>
            </a:r>
            <a:endParaRPr lang="en-US" altLang="ko-KR" b="1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4579" name="Picture 11" descr="D:\내문서\태경이엘피(주)\0.회사관련 스캔파일\01-연도별 업데이트\공사업 등록증 및 등록수첩 사본\정보통신공사업 등록증 및 등록수첩\등록수첩 수정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1700213"/>
            <a:ext cx="5513387" cy="680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14414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>
                <a:latin typeface="HY견고딕" pitchFamily="18" charset="-127"/>
                <a:ea typeface="HY견고딕" pitchFamily="18" charset="-127"/>
              </a:rPr>
              <a:t>인사말</a:t>
            </a: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725" y="1724025"/>
            <a:ext cx="1379538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044700" y="1700213"/>
            <a:ext cx="3895725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5" tIns="46333" rIns="92665" bIns="46333">
            <a:spAutoFit/>
          </a:bodyPr>
          <a:lstStyle/>
          <a:p>
            <a:pPr eaLnBrk="1" latinLnBrk="1" hangingPunct="1">
              <a:lnSpc>
                <a:spcPct val="150000"/>
              </a:lnSpc>
            </a:pPr>
            <a:r>
              <a:rPr lang="ko-KR" altLang="en-US" sz="1600" b="1"/>
              <a:t>당 사는 전기</a:t>
            </a:r>
            <a:r>
              <a:rPr lang="en-US" altLang="ko-KR" sz="1600" b="1"/>
              <a:t>, </a:t>
            </a:r>
            <a:r>
              <a:rPr lang="ko-KR" altLang="en-US" sz="1600" b="1"/>
              <a:t>통신</a:t>
            </a:r>
            <a:r>
              <a:rPr lang="en-US" altLang="ko-KR" sz="1600" b="1"/>
              <a:t>, </a:t>
            </a:r>
            <a:r>
              <a:rPr lang="ko-KR" altLang="en-US" sz="1600" b="1"/>
              <a:t>전문소방</a:t>
            </a:r>
            <a:r>
              <a:rPr lang="en-US" altLang="ko-KR" sz="1600" b="1"/>
              <a:t>, </a:t>
            </a:r>
            <a:r>
              <a:rPr lang="ko-KR" altLang="en-US" sz="1600" b="1"/>
              <a:t>기계설비공사 부문의 전문 시공회사로</a:t>
            </a:r>
            <a:r>
              <a:rPr lang="en-US" altLang="ko-KR" sz="1600" b="1"/>
              <a:t> </a:t>
            </a:r>
            <a:r>
              <a:rPr lang="ko-KR" altLang="en-US" sz="1600" b="1"/>
              <a:t>㈜</a:t>
            </a:r>
            <a:r>
              <a:rPr lang="en-US" altLang="ko-KR" sz="1600" b="1"/>
              <a:t>KT, </a:t>
            </a:r>
            <a:r>
              <a:rPr lang="ko-KR" altLang="en-US" sz="1600" b="1"/>
              <a:t>법무부</a:t>
            </a:r>
            <a:r>
              <a:rPr lang="en-US" altLang="ko-KR" sz="1600" b="1"/>
              <a:t>, </a:t>
            </a:r>
            <a:r>
              <a:rPr lang="ko-KR" altLang="en-US" sz="1600" b="1"/>
              <a:t>교육부</a:t>
            </a:r>
            <a:r>
              <a:rPr lang="en-US" altLang="ko-KR" sz="1600" b="1"/>
              <a:t>, </a:t>
            </a:r>
            <a:r>
              <a:rPr lang="ko-KR" altLang="en-US" sz="1600" b="1"/>
              <a:t>금융기관등 국내 주요시설의 </a:t>
            </a:r>
            <a:endParaRPr lang="en-US" altLang="ko-KR" sz="1600" b="1"/>
          </a:p>
          <a:p>
            <a:pPr eaLnBrk="1" latinLnBrk="1" hangingPunct="1">
              <a:lnSpc>
                <a:spcPct val="150000"/>
              </a:lnSpc>
            </a:pPr>
            <a:r>
              <a:rPr lang="ko-KR" altLang="en-US" sz="1600" b="1"/>
              <a:t>풍부한 공사 경험을 보유하고 있으며 보다 안전적이며 완벽한 시공을 제공하여 관련업계에 입지를 넓혀가고 있습니다</a:t>
            </a:r>
            <a:r>
              <a:rPr lang="en-US" altLang="ko-KR" sz="1600" b="1"/>
              <a:t>.</a:t>
            </a:r>
          </a:p>
        </p:txBody>
      </p:sp>
      <p:sp>
        <p:nvSpPr>
          <p:cNvPr id="4101" name="TextBox 6"/>
          <p:cNvSpPr txBox="1">
            <a:spLocks noChangeArrowheads="1"/>
          </p:cNvSpPr>
          <p:nvPr/>
        </p:nvSpPr>
        <p:spPr bwMode="auto">
          <a:xfrm>
            <a:off x="758825" y="4129088"/>
            <a:ext cx="5241925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5" tIns="46333" rIns="92665" bIns="46333">
            <a:spAutoFit/>
          </a:bodyPr>
          <a:lstStyle/>
          <a:p>
            <a:pPr eaLnBrk="1" latinLnBrk="1" hangingPunct="1">
              <a:lnSpc>
                <a:spcPct val="150000"/>
              </a:lnSpc>
            </a:pPr>
            <a:r>
              <a:rPr lang="ko-KR" altLang="en-US" sz="1600" b="1"/>
              <a:t>모든 공사에 있어서 완벽 시공을 근간으로 최고의 품질을 위해 </a:t>
            </a:r>
            <a:r>
              <a:rPr lang="en-US" altLang="ko-KR" sz="1600" b="1"/>
              <a:t> </a:t>
            </a:r>
            <a:r>
              <a:rPr lang="ko-KR" altLang="en-US" sz="1600" b="1"/>
              <a:t>전 직원이 합심하여</a:t>
            </a:r>
            <a:endParaRPr lang="en-US" altLang="ko-KR" sz="1600" b="1"/>
          </a:p>
          <a:p>
            <a:pPr eaLnBrk="1" latinLnBrk="1" hangingPunct="1">
              <a:lnSpc>
                <a:spcPct val="150000"/>
              </a:lnSpc>
            </a:pPr>
            <a:r>
              <a:rPr lang="ko-KR" altLang="en-US" sz="1600" b="1"/>
              <a:t>최선을 다하고 있으며</a:t>
            </a:r>
            <a:r>
              <a:rPr lang="en-US" altLang="ko-KR" sz="1600" b="1"/>
              <a:t>, </a:t>
            </a:r>
            <a:r>
              <a:rPr lang="ko-KR" altLang="en-US" sz="1600" b="1"/>
              <a:t>고객이 인정하는 신뢰를 바탕으로 고객과 함께 커가는 </a:t>
            </a:r>
            <a:r>
              <a:rPr lang="en-US" altLang="ko-KR" sz="1600" b="1"/>
              <a:t> </a:t>
            </a:r>
            <a:r>
              <a:rPr lang="ko-KR" altLang="en-US" sz="1600" b="1"/>
              <a:t>기업이</a:t>
            </a:r>
            <a:endParaRPr lang="en-US" altLang="ko-KR" sz="1600" b="1"/>
          </a:p>
          <a:p>
            <a:pPr eaLnBrk="1" latinLnBrk="1" hangingPunct="1">
              <a:lnSpc>
                <a:spcPct val="150000"/>
              </a:lnSpc>
            </a:pPr>
            <a:r>
              <a:rPr lang="ko-KR" altLang="en-US" sz="1600" b="1"/>
              <a:t>되고자 합니다</a:t>
            </a:r>
            <a:r>
              <a:rPr lang="en-US" altLang="ko-KR" sz="1600" b="1"/>
              <a:t>.</a:t>
            </a:r>
          </a:p>
          <a:p>
            <a:pPr eaLnBrk="1" latinLnBrk="1" hangingPunct="1">
              <a:lnSpc>
                <a:spcPct val="150000"/>
              </a:lnSpc>
            </a:pPr>
            <a:endParaRPr lang="en-US" altLang="ko-KR" sz="1600" b="1"/>
          </a:p>
          <a:p>
            <a:pPr eaLnBrk="1" latinLnBrk="1" hangingPunct="1">
              <a:lnSpc>
                <a:spcPct val="150000"/>
              </a:lnSpc>
            </a:pPr>
            <a:r>
              <a:rPr lang="ko-KR" altLang="en-US" sz="1600" b="1"/>
              <a:t>                                             감사합니다</a:t>
            </a:r>
            <a:r>
              <a:rPr lang="en-US" altLang="ko-KR" sz="1600" b="1"/>
              <a:t>.</a:t>
            </a:r>
          </a:p>
        </p:txBody>
      </p:sp>
      <p:sp>
        <p:nvSpPr>
          <p:cNvPr id="4102" name="TextBox 8"/>
          <p:cNvSpPr txBox="1">
            <a:spLocks noChangeArrowheads="1"/>
          </p:cNvSpPr>
          <p:nvPr/>
        </p:nvSpPr>
        <p:spPr bwMode="auto">
          <a:xfrm>
            <a:off x="3330575" y="7897813"/>
            <a:ext cx="235426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5" tIns="46333" rIns="92665" bIns="46333">
            <a:spAutoFit/>
          </a:bodyPr>
          <a:lstStyle/>
          <a:p>
            <a:pPr eaLnBrk="1" latinLnBrk="1" hangingPunct="1">
              <a:lnSpc>
                <a:spcPct val="150000"/>
              </a:lnSpc>
            </a:pPr>
            <a:r>
              <a:rPr lang="ko-KR" altLang="en-US" sz="1600" b="1"/>
              <a:t>태경이엘피 주식회사</a:t>
            </a:r>
            <a:endParaRPr lang="en-US" altLang="ko-KR" sz="1600" b="1"/>
          </a:p>
          <a:p>
            <a:pPr eaLnBrk="1" latinLnBrk="1" hangingPunct="1">
              <a:lnSpc>
                <a:spcPct val="150000"/>
              </a:lnSpc>
            </a:pPr>
            <a:r>
              <a:rPr lang="ko-KR" altLang="en-US" sz="1600" b="1"/>
              <a:t>대 표 이 사  김평석</a:t>
            </a:r>
            <a:endParaRPr lang="en-US" altLang="ko-KR" sz="1600" b="1"/>
          </a:p>
        </p:txBody>
      </p:sp>
      <p:pic>
        <p:nvPicPr>
          <p:cNvPr id="410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9388" y="8201025"/>
            <a:ext cx="427037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830263" y="271463"/>
            <a:ext cx="2800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latinLnBrk="1" hangingPunct="1"/>
            <a:r>
              <a:rPr lang="ko-KR" altLang="en-US">
                <a:latin typeface="HY견고딕" pitchFamily="18" charset="-127"/>
                <a:ea typeface="HY견고딕" pitchFamily="18" charset="-127"/>
              </a:rPr>
              <a:t>기계설비공사업 등록수첩</a:t>
            </a:r>
            <a:endParaRPr lang="en-US" altLang="ko-KR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5603" name="Picture 3" descr="D:\내문서\태경이엘피(주)\0.회사관련 스캔파일\01-연도별 업데이트\공사업 등록증 및 등록수첩 사본\건설업등록증(기계설비)\등록수첩-수정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575" y="1700213"/>
            <a:ext cx="45720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901700" y="271463"/>
            <a:ext cx="4071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latinLnBrk="1" hangingPunct="1"/>
            <a:r>
              <a:rPr lang="ko-KR" altLang="en-US">
                <a:latin typeface="HY견고딕" pitchFamily="18" charset="-127"/>
                <a:ea typeface="HY견고딕" pitchFamily="18" charset="-127"/>
              </a:rPr>
              <a:t>소방시설업</a:t>
            </a:r>
            <a:r>
              <a:rPr lang="ko-KR" altLang="en-US"/>
              <a:t>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등록수첩</a:t>
            </a:r>
            <a:endParaRPr lang="en-US" altLang="ko-KR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6627" name="Picture 3" descr="D:\내문서\태경이엘피(주)\0.회사관련 스캔파일\01-연도별 업데이트\공사업 등록증 및 등록수첩 사본\소방시설등록증 및 등록수첩\등록수첩 수정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628775"/>
            <a:ext cx="4286250" cy="668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830263" y="271463"/>
            <a:ext cx="4071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latinLnBrk="1" hangingPunct="1"/>
            <a:r>
              <a:rPr lang="en-US" altLang="ko-KR">
                <a:latin typeface="HY견고딕" pitchFamily="18" charset="-127"/>
                <a:ea typeface="HY견고딕" pitchFamily="18" charset="-127"/>
              </a:rPr>
              <a:t>ISO-9001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인증서</a:t>
            </a:r>
            <a:endParaRPr lang="en-US" altLang="ko-KR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" name="그림 3" descr="IMG_20180806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247" y="881881"/>
            <a:ext cx="5919410" cy="8640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830263" y="271463"/>
            <a:ext cx="4071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latinLnBrk="1" hangingPunct="1"/>
            <a:r>
              <a:rPr lang="en-US" altLang="ko-KR">
                <a:latin typeface="HY견고딕" pitchFamily="18" charset="-127"/>
                <a:ea typeface="HY견고딕" pitchFamily="18" charset="-127"/>
              </a:rPr>
              <a:t>ISO-14001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인증서</a:t>
            </a:r>
            <a:endParaRPr lang="en-US" altLang="ko-KR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8676" name="Picture 4" descr="Y:\VOL1\1.회사관련\0.회사기본정보\5.연도별 업데이트\12.ISO 인증\2018\태경이엘피 통합 2017 2015버전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247" y="881881"/>
            <a:ext cx="5832648" cy="8712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830263" y="271463"/>
            <a:ext cx="423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지중배전 및 무정전공사 인증서</a:t>
            </a:r>
            <a:endParaRPr lang="en-US" altLang="ko-KR" b="1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9699" name="Picture 6" descr="D:\내문서\태경이엘피(주)\0.회사관련 스캔파일\04-협력사 인증서\한전\한전-지중배전및 무정전시공업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950" y="1200150"/>
            <a:ext cx="5429250" cy="81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830263" y="271463"/>
            <a:ext cx="4071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latinLnBrk="1" hangingPunct="1"/>
            <a:r>
              <a:rPr lang="en-US" altLang="ko-KR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주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)KT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 협력사 인증서</a:t>
            </a:r>
            <a:endParaRPr lang="en-US" altLang="ko-KR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" name="그림 3" descr="KT협력사-2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255" y="881881"/>
            <a:ext cx="5760640" cy="8568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830263" y="271463"/>
            <a:ext cx="321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latinLnBrk="1" hangingPunct="1"/>
            <a:r>
              <a:rPr lang="ko-KR" altLang="en-US">
                <a:latin typeface="HY견고딕" pitchFamily="18" charset="-127"/>
                <a:ea typeface="HY견고딕" pitchFamily="18" charset="-127"/>
              </a:rPr>
              <a:t>전기공사기술자 보유증명서</a:t>
            </a:r>
            <a:endParaRPr lang="en-US" altLang="ko-KR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4819" name="그림 3" descr="img-830120335-00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638" y="842963"/>
            <a:ext cx="5759450" cy="871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1"/>
          <p:cNvSpPr txBox="1">
            <a:spLocks noChangeArrowheads="1"/>
          </p:cNvSpPr>
          <p:nvPr/>
        </p:nvSpPr>
        <p:spPr bwMode="auto">
          <a:xfrm>
            <a:off x="830263" y="271463"/>
            <a:ext cx="321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latinLnBrk="1" hangingPunct="1"/>
            <a:r>
              <a:rPr lang="ko-KR" altLang="en-US">
                <a:latin typeface="HY견고딕" pitchFamily="18" charset="-127"/>
                <a:ea typeface="HY견고딕" pitchFamily="18" charset="-127"/>
              </a:rPr>
              <a:t>정보통신기술자 보유증명서</a:t>
            </a:r>
            <a:endParaRPr lang="en-US" altLang="ko-KR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5843" name="Picture 2" descr="D:\내문서\태경이엘피(주)\0.회사관련 스캔파일\03-자격증 및 경력자수첩 사본\기술자 보유증명서\15-6-12\통신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075" y="1057275"/>
            <a:ext cx="5405438" cy="835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830263" y="271463"/>
            <a:ext cx="321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latinLnBrk="1" hangingPunct="1"/>
            <a:r>
              <a:rPr lang="ko-KR" altLang="en-US">
                <a:latin typeface="HY견고딕" pitchFamily="18" charset="-127"/>
                <a:ea typeface="HY견고딕" pitchFamily="18" charset="-127"/>
              </a:rPr>
              <a:t>정보통신기술자 보유증명서</a:t>
            </a:r>
            <a:endParaRPr lang="en-US" altLang="ko-KR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6867" name="Picture 2" descr="D:\내문서\태경이엘피(주)\0.회사관련 스캔파일\03-자격증 및 경력자수첩 사본\기술자 보유증명서\15-6-12\통신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075" y="985838"/>
            <a:ext cx="5507038" cy="835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830263" y="271463"/>
            <a:ext cx="4286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>
                <a:latin typeface="HY견고딕" pitchFamily="18" charset="-127"/>
                <a:ea typeface="HY견고딕" pitchFamily="18" charset="-127"/>
              </a:rPr>
              <a:t>기계설비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기술자 보유증명서</a:t>
            </a:r>
          </a:p>
        </p:txBody>
      </p:sp>
      <p:pic>
        <p:nvPicPr>
          <p:cNvPr id="37891" name="Picture 16" descr="D:\내문서\태경이엘피(주)\0.회사관련 스캔파일\03-자격증 및 경력자수첩 사본\기술자 보유증명서\15-6-12\기계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075" y="1057275"/>
            <a:ext cx="5557838" cy="835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26447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>
                <a:latin typeface="HY견고딕" pitchFamily="18" charset="-127"/>
                <a:ea typeface="HY견고딕" pitchFamily="18" charset="-127"/>
              </a:rPr>
              <a:t>목    차</a:t>
            </a:r>
          </a:p>
        </p:txBody>
      </p:sp>
      <p:sp>
        <p:nvSpPr>
          <p:cNvPr id="5123" name="TextBox 8"/>
          <p:cNvSpPr txBox="1">
            <a:spLocks noChangeArrowheads="1"/>
          </p:cNvSpPr>
          <p:nvPr/>
        </p:nvSpPr>
        <p:spPr bwMode="auto">
          <a:xfrm>
            <a:off x="401638" y="2986088"/>
            <a:ext cx="5699125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5" tIns="46333" rIns="92665" bIns="46333">
            <a:spAutoFit/>
          </a:bodyPr>
          <a:lstStyle/>
          <a:p>
            <a:pPr algn="ctr" eaLnBrk="1" latinLnBrk="1" hangingPunct="1">
              <a:lnSpc>
                <a:spcPct val="150000"/>
              </a:lnSpc>
            </a:pPr>
            <a:r>
              <a:rPr lang="en-US" altLang="ko-KR" sz="2400" b="1">
                <a:latin typeface="맑은 고딕" pitchFamily="50" charset="-127"/>
                <a:ea typeface="맑은 고딕" pitchFamily="50" charset="-127"/>
              </a:rPr>
              <a:t>1 . </a:t>
            </a:r>
            <a:r>
              <a:rPr lang="ko-KR" altLang="en-US" sz="2400" b="1">
                <a:latin typeface="맑은 고딕" pitchFamily="50" charset="-127"/>
                <a:ea typeface="맑은 고딕" pitchFamily="50" charset="-127"/>
              </a:rPr>
              <a:t>회 사   개 요  및  연 혁</a:t>
            </a:r>
            <a:endParaRPr lang="en-US" altLang="ko-KR" sz="2400" b="1">
              <a:latin typeface="맑은 고딕" pitchFamily="50" charset="-127"/>
              <a:ea typeface="맑은 고딕" pitchFamily="50" charset="-127"/>
            </a:endParaRPr>
          </a:p>
          <a:p>
            <a:pPr algn="ctr" eaLnBrk="1" latinLnBrk="1" hangingPunct="1">
              <a:lnSpc>
                <a:spcPct val="150000"/>
              </a:lnSpc>
            </a:pPr>
            <a:r>
              <a:rPr lang="en-US" altLang="ko-KR" sz="2400" b="1">
                <a:latin typeface="맑은 고딕" pitchFamily="50" charset="-127"/>
                <a:ea typeface="맑은 고딕" pitchFamily="50" charset="-127"/>
              </a:rPr>
              <a:t>2 . </a:t>
            </a:r>
            <a:r>
              <a:rPr lang="ko-KR" altLang="en-US" sz="2400" b="1">
                <a:latin typeface="맑은 고딕" pitchFamily="50" charset="-127"/>
                <a:ea typeface="맑은 고딕" pitchFamily="50" charset="-127"/>
              </a:rPr>
              <a:t>기    구    편    성    도</a:t>
            </a:r>
            <a:endParaRPr lang="en-US" altLang="ko-KR" sz="2400" b="1">
              <a:latin typeface="맑은 고딕" pitchFamily="50" charset="-127"/>
              <a:ea typeface="맑은 고딕" pitchFamily="50" charset="-127"/>
            </a:endParaRPr>
          </a:p>
          <a:p>
            <a:pPr algn="ctr" eaLnBrk="1" latinLnBrk="1" hangingPunct="1">
              <a:lnSpc>
                <a:spcPct val="150000"/>
              </a:lnSpc>
            </a:pPr>
            <a:r>
              <a:rPr lang="en-US" altLang="ko-KR" sz="2400" b="1">
                <a:latin typeface="맑은 고딕" pitchFamily="50" charset="-127"/>
                <a:ea typeface="맑은 고딕" pitchFamily="50" charset="-127"/>
              </a:rPr>
              <a:t>3 . </a:t>
            </a:r>
            <a:r>
              <a:rPr lang="ko-KR" altLang="en-US" sz="2400" b="1">
                <a:latin typeface="맑은 고딕" pitchFamily="50" charset="-127"/>
                <a:ea typeface="맑은 고딕" pitchFamily="50" charset="-127"/>
              </a:rPr>
              <a:t>인    허    가    사    항</a:t>
            </a:r>
            <a:endParaRPr lang="en-US" altLang="ko-KR" sz="2400" b="1">
              <a:latin typeface="맑은 고딕" pitchFamily="50" charset="-127"/>
              <a:ea typeface="맑은 고딕" pitchFamily="50" charset="-127"/>
            </a:endParaRPr>
          </a:p>
          <a:p>
            <a:pPr algn="ctr" eaLnBrk="1" latinLnBrk="1" hangingPunct="1">
              <a:lnSpc>
                <a:spcPct val="150000"/>
              </a:lnSpc>
            </a:pPr>
            <a:r>
              <a:rPr lang="en-US" altLang="ko-KR" sz="2400" b="1">
                <a:latin typeface="맑은 고딕" pitchFamily="50" charset="-127"/>
                <a:ea typeface="맑은 고딕" pitchFamily="50" charset="-127"/>
              </a:rPr>
              <a:t>4 . </a:t>
            </a:r>
            <a:r>
              <a:rPr lang="ko-KR" altLang="en-US" sz="2400" b="1">
                <a:latin typeface="맑은 고딕" pitchFamily="50" charset="-127"/>
                <a:ea typeface="맑은 고딕" pitchFamily="50" charset="-127"/>
              </a:rPr>
              <a:t>협 력 업 체   등  록  증</a:t>
            </a:r>
            <a:r>
              <a:rPr lang="en-US" altLang="ko-KR" sz="2400" b="1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400" b="1"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2400" b="1">
              <a:latin typeface="맑은 고딕" pitchFamily="50" charset="-127"/>
              <a:ea typeface="맑은 고딕" pitchFamily="50" charset="-127"/>
            </a:endParaRPr>
          </a:p>
          <a:p>
            <a:pPr algn="ctr" eaLnBrk="1" latinLnBrk="1" hangingPunct="1">
              <a:lnSpc>
                <a:spcPct val="150000"/>
              </a:lnSpc>
            </a:pPr>
            <a:r>
              <a:rPr lang="en-US" altLang="ko-KR" sz="2400" b="1">
                <a:latin typeface="맑은 고딕" pitchFamily="50" charset="-127"/>
                <a:ea typeface="맑은 고딕" pitchFamily="50" charset="-127"/>
              </a:rPr>
              <a:t>5 . </a:t>
            </a:r>
            <a:r>
              <a:rPr lang="ko-KR" altLang="en-US" sz="2400" b="1">
                <a:latin typeface="맑은 고딕" pitchFamily="50" charset="-127"/>
                <a:ea typeface="맑은 고딕" pitchFamily="50" charset="-127"/>
              </a:rPr>
              <a:t>수      상       경      력 </a:t>
            </a:r>
            <a:endParaRPr lang="en-US" altLang="ko-KR" sz="2400" b="1">
              <a:latin typeface="맑은 고딕" pitchFamily="50" charset="-127"/>
              <a:ea typeface="맑은 고딕" pitchFamily="50" charset="-127"/>
            </a:endParaRPr>
          </a:p>
          <a:p>
            <a:pPr algn="ctr" eaLnBrk="1" latinLnBrk="1" hangingPunct="1">
              <a:lnSpc>
                <a:spcPct val="150000"/>
              </a:lnSpc>
            </a:pPr>
            <a:r>
              <a:rPr lang="en-US" altLang="ko-KR" sz="2400" b="1">
                <a:latin typeface="맑은 고딕" pitchFamily="50" charset="-127"/>
                <a:ea typeface="맑은 고딕" pitchFamily="50" charset="-127"/>
              </a:rPr>
              <a:t>6 . </a:t>
            </a:r>
            <a:r>
              <a:rPr lang="ko-KR" altLang="en-US" sz="2400" b="1">
                <a:latin typeface="맑은 고딕" pitchFamily="50" charset="-127"/>
                <a:ea typeface="맑은 고딕" pitchFamily="50" charset="-127"/>
              </a:rPr>
              <a:t>시 공  능 력  확  인  서</a:t>
            </a:r>
            <a:endParaRPr lang="en-US" altLang="ko-KR" sz="2400" b="1">
              <a:latin typeface="맑은 고딕" pitchFamily="50" charset="-127"/>
              <a:ea typeface="맑은 고딕" pitchFamily="50" charset="-127"/>
            </a:endParaRPr>
          </a:p>
          <a:p>
            <a:pPr algn="ctr" eaLnBrk="1" latinLnBrk="1" hangingPunct="1">
              <a:lnSpc>
                <a:spcPct val="150000"/>
              </a:lnSpc>
            </a:pPr>
            <a:r>
              <a:rPr lang="en-US" altLang="ko-KR" sz="2400" b="1">
                <a:latin typeface="맑은 고딕" pitchFamily="50" charset="-127"/>
                <a:ea typeface="맑은 고딕" pitchFamily="50" charset="-127"/>
              </a:rPr>
              <a:t>7 . </a:t>
            </a:r>
            <a:r>
              <a:rPr lang="ko-KR" altLang="en-US" sz="2400" b="1">
                <a:latin typeface="맑은 고딕" pitchFamily="50" charset="-127"/>
                <a:ea typeface="맑은 고딕" pitchFamily="50" charset="-127"/>
              </a:rPr>
              <a:t>공  사    실  적   현  황</a:t>
            </a:r>
            <a:endParaRPr lang="en-US" altLang="ko-KR" sz="2400" b="1">
              <a:latin typeface="맑은 고딕" pitchFamily="50" charset="-127"/>
              <a:ea typeface="맑은 고딕" pitchFamily="50" charset="-127"/>
            </a:endParaRPr>
          </a:p>
          <a:p>
            <a:pPr algn="ctr" eaLnBrk="1" latinLnBrk="1" hangingPunct="1">
              <a:lnSpc>
                <a:spcPct val="150000"/>
              </a:lnSpc>
            </a:pPr>
            <a:endParaRPr lang="en-US" altLang="ko-KR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1"/>
          <p:cNvSpPr txBox="1">
            <a:spLocks noChangeArrowheads="1"/>
          </p:cNvSpPr>
          <p:nvPr/>
        </p:nvSpPr>
        <p:spPr bwMode="auto">
          <a:xfrm>
            <a:off x="830263" y="271463"/>
            <a:ext cx="321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latinLnBrk="1" hangingPunct="1"/>
            <a:r>
              <a:rPr lang="ko-KR" altLang="en-US">
                <a:latin typeface="HY견고딕" pitchFamily="18" charset="-127"/>
                <a:ea typeface="HY견고딕" pitchFamily="18" charset="-127"/>
              </a:rPr>
              <a:t>소방기술자 보유증명서</a:t>
            </a:r>
            <a:endParaRPr lang="en-US" altLang="ko-KR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9939" name="Picture 2" descr="D:\내문서\태경이엘피(주)\0.회사관련 스캔파일\03-자격증 및 경력자수첩 사본\기술자 보유증명서\15-6-12\소방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075" y="985838"/>
            <a:ext cx="5456238" cy="850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423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표창장</a:t>
            </a:r>
            <a:endParaRPr lang="en-US" altLang="ko-KR" b="1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0963" name="Picture 4" descr="D:\내문서\태경이엘피(주)\0.회사관련 스캔파일\05-표창장\표창장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950" y="1200150"/>
            <a:ext cx="5357813" cy="807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423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표창장</a:t>
            </a:r>
            <a:endParaRPr lang="en-US" altLang="ko-KR" b="1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1987" name="Picture 3" descr="D:\내문서\태경이엘피(주)\0.회사관련 스캔파일\05-표창장\img-611164408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1128713"/>
            <a:ext cx="5557837" cy="785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423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표창패</a:t>
            </a:r>
            <a:endParaRPr lang="en-US" altLang="ko-KR" b="1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3011" name="Picture 2" descr="D:\내문서\태경이엘피(주)\0.회사관련 스캔파일\05-표창장\통신공사-표창장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1343025"/>
            <a:ext cx="5480050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423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감사패</a:t>
            </a:r>
            <a:endParaRPr lang="en-US" altLang="ko-KR" b="1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4035" name="Picture 2" descr="D:\내문서\태경이엘피(주)\0.회사관련 스캔파일\05-표창장\대한적십자사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388" y="1414463"/>
            <a:ext cx="5124450" cy="742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423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㈜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KT</a:t>
            </a:r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파트너십 어워드 </a:t>
            </a:r>
            <a:endParaRPr lang="en-US" altLang="ko-KR" b="1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5059" name="Picture 2" descr="D:\내문서\태경이엘피(주)\0.회사관련 스캔파일\05-표창장\kt 파트너쉽 어워드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044575"/>
            <a:ext cx="5761038" cy="845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423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㈜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KT</a:t>
            </a:r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파트너 어워드 </a:t>
            </a:r>
            <a:endParaRPr lang="en-US" altLang="ko-KR" b="1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6083" name="그림 3" descr="IMG_20171122_0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850" y="1025525"/>
            <a:ext cx="5759450" cy="847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26447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en-US" altLang="ko-KR">
                <a:latin typeface="HY견고딕" pitchFamily="18" charset="-127"/>
                <a:ea typeface="HY견고딕" pitchFamily="18" charset="-127"/>
              </a:rPr>
              <a:t>Part.3</a:t>
            </a:r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7107" name="TextBox 8"/>
          <p:cNvSpPr txBox="1">
            <a:spLocks noChangeArrowheads="1"/>
          </p:cNvSpPr>
          <p:nvPr/>
        </p:nvSpPr>
        <p:spPr bwMode="auto">
          <a:xfrm>
            <a:off x="330200" y="2557463"/>
            <a:ext cx="56991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5" tIns="46333" rIns="92665" bIns="46333">
            <a:spAutoFit/>
          </a:bodyPr>
          <a:lstStyle/>
          <a:p>
            <a:pPr algn="ctr" eaLnBrk="1" latinLnBrk="1" hangingPunct="1">
              <a:lnSpc>
                <a:spcPct val="150000"/>
              </a:lnSpc>
            </a:pPr>
            <a:r>
              <a:rPr lang="ko-KR" altLang="en-US" sz="2400" b="1">
                <a:latin typeface="맑은 고딕" pitchFamily="50" charset="-127"/>
                <a:ea typeface="맑은 고딕" pitchFamily="50" charset="-127"/>
              </a:rPr>
              <a:t>시공능력확인서</a:t>
            </a:r>
            <a:endParaRPr lang="en-US" altLang="ko-KR" sz="2400" b="1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1973263" y="3700463"/>
            <a:ext cx="3286125" cy="22463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342900" indent="-342900" eaLnBrk="1" latinLnBrk="1" hangingPunct="1">
              <a:buFontTx/>
              <a:buChar char="-"/>
              <a:defRPr/>
            </a:pPr>
            <a:r>
              <a:rPr lang="ko-KR" altLang="en-US" sz="20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전기공사업 </a:t>
            </a:r>
            <a:endParaRPr lang="en-US" altLang="ko-KR" sz="2000" b="1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latinLnBrk="1" hangingPunct="1">
              <a:defRPr/>
            </a:pPr>
            <a:endParaRPr lang="en-US" altLang="ko-KR" sz="2000" b="1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 eaLnBrk="1" latinLnBrk="1" hangingPunct="1">
              <a:buFontTx/>
              <a:buChar char="-"/>
              <a:defRPr/>
            </a:pPr>
            <a:r>
              <a:rPr lang="ko-KR" altLang="en-US" sz="20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정보통신공사업</a:t>
            </a:r>
            <a:endParaRPr lang="en-US" altLang="ko-KR" sz="2000" b="1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latinLnBrk="1" hangingPunct="1">
              <a:defRPr/>
            </a:pPr>
            <a:endParaRPr lang="en-US" altLang="ko-KR" sz="2000" b="1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 eaLnBrk="1" latinLnBrk="1" hangingPunct="1">
              <a:buFontTx/>
              <a:buChar char="-"/>
              <a:defRPr/>
            </a:pPr>
            <a:r>
              <a:rPr lang="ko-KR" altLang="en-US" sz="20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기계설비 </a:t>
            </a:r>
            <a:r>
              <a:rPr lang="ko-KR" altLang="en-US" sz="2000" b="1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공사업</a:t>
            </a:r>
            <a:endParaRPr lang="en-US" altLang="ko-KR" sz="2000" b="1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 eaLnBrk="1" latinLnBrk="1" hangingPunct="1">
              <a:buFontTx/>
              <a:buChar char="-"/>
              <a:defRPr/>
            </a:pPr>
            <a:endParaRPr lang="en-US" altLang="ko-KR" sz="2000" b="1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 eaLnBrk="1" latinLnBrk="1" hangingPunct="1">
              <a:buFontTx/>
              <a:buChar char="-"/>
              <a:defRPr/>
            </a:pPr>
            <a:r>
              <a:rPr lang="ko-KR" altLang="en-US" sz="2000" b="1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전문소방시설공사업</a:t>
            </a:r>
            <a:endParaRPr lang="ko-K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423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시공능력 순위확인서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전기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pic>
        <p:nvPicPr>
          <p:cNvPr id="4" name="그림 3" descr="2018 전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247" y="881881"/>
            <a:ext cx="5904656" cy="8640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423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시공능력 순위확인서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통신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pic>
        <p:nvPicPr>
          <p:cNvPr id="4" name="그림 3" descr="IMG_20181105_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247" y="881881"/>
            <a:ext cx="5804989" cy="8712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2644775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>
              <a:lnSpc>
                <a:spcPct val="150000"/>
              </a:lnSpc>
            </a:pPr>
            <a:r>
              <a:rPr lang="ko-KR" altLang="en-US" b="1">
                <a:latin typeface="맑은 고딕" pitchFamily="50" charset="-127"/>
                <a:ea typeface="맑은 고딕" pitchFamily="50" charset="-127"/>
              </a:rPr>
              <a:t>회사  개요 및 연혁</a:t>
            </a:r>
            <a:endParaRPr lang="en-US" altLang="ko-KR" b="1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147" name="TextBox 8"/>
          <p:cNvSpPr txBox="1">
            <a:spLocks noChangeArrowheads="1"/>
          </p:cNvSpPr>
          <p:nvPr/>
        </p:nvSpPr>
        <p:spPr bwMode="auto">
          <a:xfrm>
            <a:off x="473075" y="3700463"/>
            <a:ext cx="5699125" cy="24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5" tIns="46333" rIns="92665" bIns="46333">
            <a:spAutoFit/>
          </a:bodyPr>
          <a:lstStyle/>
          <a:p>
            <a:pPr algn="ctr" eaLnBrk="1" latinLnBrk="1" hangingPunct="1">
              <a:lnSpc>
                <a:spcPct val="150000"/>
              </a:lnSpc>
            </a:pPr>
            <a:r>
              <a:rPr lang="en-US" altLang="ko-KR" sz="2800">
                <a:latin typeface="맑은 고딕" pitchFamily="50" charset="-127"/>
                <a:ea typeface="맑은 고딕" pitchFamily="50" charset="-127"/>
              </a:rPr>
              <a:t>-</a:t>
            </a:r>
            <a:r>
              <a:rPr lang="en-US" altLang="ko-KR" sz="2800" b="1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800" b="1">
                <a:latin typeface="맑은 고딕" pitchFamily="50" charset="-127"/>
                <a:ea typeface="맑은 고딕" pitchFamily="50" charset="-127"/>
              </a:rPr>
              <a:t>회 사 개 요 </a:t>
            </a:r>
            <a:endParaRPr lang="en-US" altLang="ko-KR" sz="2800" b="1">
              <a:latin typeface="맑은 고딕" pitchFamily="50" charset="-127"/>
              <a:ea typeface="맑은 고딕" pitchFamily="50" charset="-127"/>
            </a:endParaRPr>
          </a:p>
          <a:p>
            <a:pPr algn="ctr" eaLnBrk="1" latinLnBrk="1" hangingPunct="1">
              <a:lnSpc>
                <a:spcPct val="150000"/>
              </a:lnSpc>
              <a:buFontTx/>
              <a:buChar char="-"/>
            </a:pPr>
            <a:r>
              <a:rPr lang="ko-KR" altLang="en-US" sz="2800" b="1">
                <a:latin typeface="맑은 고딕" pitchFamily="50" charset="-127"/>
                <a:ea typeface="맑은 고딕" pitchFamily="50" charset="-127"/>
              </a:rPr>
              <a:t> 회 사 연 혁</a:t>
            </a:r>
            <a:endParaRPr lang="en-US" altLang="ko-KR" sz="2800" b="1">
              <a:latin typeface="맑은 고딕" pitchFamily="50" charset="-127"/>
              <a:ea typeface="맑은 고딕" pitchFamily="50" charset="-127"/>
            </a:endParaRPr>
          </a:p>
          <a:p>
            <a:pPr algn="ctr" eaLnBrk="1" latinLnBrk="1" hangingPunct="1">
              <a:lnSpc>
                <a:spcPct val="150000"/>
              </a:lnSpc>
              <a:buFontTx/>
              <a:buChar char="-"/>
            </a:pPr>
            <a:r>
              <a:rPr lang="ko-KR" altLang="en-US" sz="2800" b="1">
                <a:latin typeface="맑은 고딕" pitchFamily="50" charset="-127"/>
                <a:ea typeface="맑은 고딕" pitchFamily="50" charset="-127"/>
              </a:rPr>
              <a:t> 기구조직표</a:t>
            </a:r>
            <a:endParaRPr lang="en-US" altLang="ko-KR" sz="2800" b="1">
              <a:latin typeface="맑은 고딕" pitchFamily="50" charset="-127"/>
              <a:ea typeface="맑은 고딕" pitchFamily="50" charset="-127"/>
            </a:endParaRPr>
          </a:p>
          <a:p>
            <a:pPr algn="ctr" eaLnBrk="1" latinLnBrk="1" hangingPunct="1">
              <a:lnSpc>
                <a:spcPct val="150000"/>
              </a:lnSpc>
            </a:pPr>
            <a:endParaRPr lang="en-US" altLang="ko-KR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423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시공능력 순위확인서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기계설비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pic>
        <p:nvPicPr>
          <p:cNvPr id="4" name="그림 3" descr="2018 기계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255" y="953889"/>
            <a:ext cx="5760640" cy="8568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423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시공능력 순위확인서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소방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pic>
        <p:nvPicPr>
          <p:cNvPr id="4" name="그림 3" descr="2018 소방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247" y="881881"/>
            <a:ext cx="5927544" cy="8640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26447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en-US" altLang="ko-KR">
                <a:latin typeface="HY견고딕" pitchFamily="18" charset="-127"/>
                <a:ea typeface="HY견고딕" pitchFamily="18" charset="-127"/>
              </a:rPr>
              <a:t>Part.</a:t>
            </a:r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2227" name="TextBox 8"/>
          <p:cNvSpPr txBox="1">
            <a:spLocks noChangeArrowheads="1"/>
          </p:cNvSpPr>
          <p:nvPr/>
        </p:nvSpPr>
        <p:spPr bwMode="auto">
          <a:xfrm>
            <a:off x="330200" y="2557463"/>
            <a:ext cx="56991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5" tIns="46333" rIns="92665" bIns="46333">
            <a:spAutoFit/>
          </a:bodyPr>
          <a:lstStyle/>
          <a:p>
            <a:pPr algn="ctr" eaLnBrk="1" latinLnBrk="1" hangingPunct="1">
              <a:lnSpc>
                <a:spcPct val="150000"/>
              </a:lnSpc>
            </a:pPr>
            <a:r>
              <a:rPr lang="ko-KR" altLang="en-US" sz="2800" b="1">
                <a:latin typeface="맑은 고딕" pitchFamily="50" charset="-127"/>
                <a:ea typeface="맑은 고딕" pitchFamily="50" charset="-127"/>
              </a:rPr>
              <a:t>공사실적현황</a:t>
            </a:r>
            <a:endParaRPr lang="en-US" altLang="ko-KR" sz="2800" b="1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9156" name="TextBox 3"/>
          <p:cNvSpPr txBox="1">
            <a:spLocks noChangeArrowheads="1"/>
          </p:cNvSpPr>
          <p:nvPr/>
        </p:nvSpPr>
        <p:spPr bwMode="auto">
          <a:xfrm>
            <a:off x="1973263" y="3700463"/>
            <a:ext cx="3286125" cy="25241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342900" indent="-342900" eaLnBrk="1" latinLnBrk="1" hangingPunct="1">
              <a:buFontTx/>
              <a:buChar char="-"/>
              <a:defRPr/>
            </a:pPr>
            <a:r>
              <a:rPr lang="ko-KR" altLang="en-US" sz="20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전기공사업</a:t>
            </a:r>
            <a:endParaRPr lang="en-US" altLang="ko-KR" sz="2000" b="1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latinLnBrk="1" hangingPunct="1">
              <a:defRPr/>
            </a:pPr>
            <a:endParaRPr lang="en-US" altLang="ko-KR" sz="2000" b="1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 eaLnBrk="1" latinLnBrk="1" hangingPunct="1">
              <a:buFontTx/>
              <a:buChar char="-"/>
              <a:defRPr/>
            </a:pPr>
            <a:r>
              <a:rPr lang="ko-KR" altLang="en-US" sz="20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정보통신공사업</a:t>
            </a:r>
            <a:endParaRPr lang="en-US" altLang="ko-KR" sz="2000" b="1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latinLnBrk="1" hangingPunct="1">
              <a:defRPr/>
            </a:pPr>
            <a:endParaRPr lang="en-US" altLang="ko-KR" sz="2000" b="1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 eaLnBrk="1" latinLnBrk="1" hangingPunct="1">
              <a:buFontTx/>
              <a:buChar char="-"/>
              <a:defRPr/>
            </a:pPr>
            <a:r>
              <a:rPr lang="ko-KR" altLang="en-US" sz="2000" b="1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기계설비공사업</a:t>
            </a:r>
            <a:endParaRPr lang="en-US" altLang="ko-KR" sz="2000" b="1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 eaLnBrk="1" latinLnBrk="1" hangingPunct="1">
              <a:buFontTx/>
              <a:buChar char="-"/>
              <a:defRPr/>
            </a:pPr>
            <a:endParaRPr lang="en-US" altLang="ko-KR" sz="2000" b="1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 eaLnBrk="1" latinLnBrk="1" hangingPunct="1">
              <a:buFontTx/>
              <a:buChar char="-"/>
              <a:defRPr/>
            </a:pPr>
            <a:r>
              <a:rPr lang="ko-KR" altLang="en-US" sz="2000" b="1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전문소방시설공사업</a:t>
            </a:r>
            <a:endParaRPr lang="en-US" altLang="ko-KR" sz="2000" b="1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latinLnBrk="1" hangingPunct="1">
              <a:defRPr/>
            </a:pPr>
            <a:endParaRPr lang="ko-K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423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공사실적현황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전기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-1)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330200" y="842963"/>
          <a:ext cx="5952703" cy="8717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4191"/>
                <a:gridCol w="2160240"/>
                <a:gridCol w="1359359"/>
                <a:gridCol w="1088913"/>
              </a:tblGrid>
              <a:tr h="37085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endParaRPr lang="en-US" altLang="ko-KR" sz="16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공사명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   간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계약금액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</a:tr>
              <a:tr h="370853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전원시설 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대개체공사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전산국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2003.04</a:t>
                      </a:r>
                      <a:r>
                        <a:rPr lang="en-US" altLang="ko-KR" sz="1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~2003.06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161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</a:tr>
              <a:tr h="370853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전원시설 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대개체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시설공사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2004.04~2004.04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154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</a:tr>
              <a:tr h="41149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재해복구시스템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(DR)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용 </a:t>
                      </a:r>
                      <a:endParaRPr lang="en-US" altLang="ko-KR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전원공사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2004.07~2004.09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338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</a:tr>
              <a:tr h="41149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대구은행 통신센터 현대화 </a:t>
                      </a:r>
                      <a:endParaRPr lang="en-US" altLang="ko-KR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차 전원공사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2004.12~2005.12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237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</a:tr>
              <a:tr h="41149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r>
                        <a:rPr lang="en-US" altLang="ko-KR" sz="1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100" baseline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이엔지코어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전국 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IDC UPS</a:t>
                      </a:r>
                      <a:r>
                        <a:rPr lang="en-US" altLang="ko-KR" sz="1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설치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2005.06~2005.09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599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</a:tr>
              <a:tr h="370853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r>
                        <a:rPr lang="en-US" altLang="ko-KR" sz="1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100" baseline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이엔지코어</a:t>
                      </a:r>
                      <a:endParaRPr lang="ko-KR" altLang="en-US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목동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IDC 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냉방용 전원시설 보강 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2005.06~2005.07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384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</a:tr>
              <a:tr h="386907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lang="ko-KR" altLang="en-US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STS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설치공사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시스템이전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2005.07~2005.08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510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</a:tr>
              <a:tr h="370853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r>
                        <a:rPr lang="en-US" altLang="ko-KR" sz="1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100" baseline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이엔지코어</a:t>
                      </a:r>
                      <a:endParaRPr lang="ko-KR" altLang="en-US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분당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IDC 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전원설비 개선공사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2006.01~2006.02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1,258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</a:tr>
              <a:tr h="41149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r>
                        <a:rPr lang="en-US" altLang="ko-KR" sz="1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100" baseline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이엔지코어</a:t>
                      </a:r>
                      <a:endParaRPr lang="ko-KR" altLang="en-US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목동 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IDC</a:t>
                      </a:r>
                      <a:r>
                        <a:rPr lang="en-US" altLang="ko-KR" sz="1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냉방시설 </a:t>
                      </a:r>
                      <a:endParaRPr lang="en-US" altLang="ko-KR" sz="110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r>
                        <a:rPr lang="ko-KR" altLang="en-US" sz="1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전원공사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2006.03~2006.04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116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</a:tr>
              <a:tr h="41149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롯데그룹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통합정보센터 </a:t>
                      </a:r>
                      <a:endParaRPr lang="en-US" altLang="ko-KR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기반설비구축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2006.04~2006.09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924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</a:tr>
              <a:tr h="335287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lang="ko-KR" altLang="en-US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분당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IDC 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전력설비 증설공사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2006.12~2007.02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1,172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</a:tr>
              <a:tr h="41149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lang="en-US" altLang="ko-KR" sz="110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2007 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혜화국사 전원시설 </a:t>
                      </a:r>
                      <a:endParaRPr lang="en-US" altLang="ko-KR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구조개선 공사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2007.05~2007.11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4,577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</a:tr>
              <a:tr h="41149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두산 데이터센터 구축사업</a:t>
                      </a:r>
                      <a:endParaRPr lang="en-US" altLang="ko-KR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전기공사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(IDC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구축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2007.11~2007.11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1,297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</a:tr>
              <a:tr h="29448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동수원지사 보수 전기공사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2007.11~2009.02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2,090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</a:tr>
              <a:tr h="41149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한국증권선물거래소 데이터센터 구축 신설전원공사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2008.04~2008.05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831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</a:tr>
              <a:tr h="411495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lang="ko-KR" altLang="en-US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2008 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행당 전원 시설 </a:t>
                      </a:r>
                      <a:endParaRPr lang="en-US" altLang="ko-KR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구축공사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2008.05~2008.10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1,200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</a:tr>
              <a:tr h="41149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신축목동 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IDC 2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단계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(7~10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층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 </a:t>
                      </a:r>
                    </a:p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전원공사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2008.11~2009.04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2,871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</a:tr>
              <a:tr h="41149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서울특별시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동부간선도로확장</a:t>
                      </a:r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(2</a:t>
                      </a: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공구</a:t>
                      </a:r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endParaRPr lang="en-US" altLang="ko-KR" sz="11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공사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2008.12~2017.12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11,000</a:t>
                      </a:r>
                      <a:r>
                        <a:rPr lang="ko-KR" altLang="en-US" sz="11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</a:tr>
              <a:tr h="41149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대구은행</a:t>
                      </a:r>
                      <a:r>
                        <a:rPr lang="ko-KR" altLang="en-US" sz="1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전산센터 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설비교체및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증설사업 전기공사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2010.07~2011.01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1,090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</a:tr>
              <a:tr h="314652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lang="ko-KR" altLang="en-US" sz="110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2010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 연간단가공사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2010.01~2010.12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   110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</a:tr>
              <a:tr h="411495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수도권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ICC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고객서버전원 케이블 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포설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단가계약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2011.02~2011.12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   152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2" marB="45722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423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공사실적현황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전기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-2)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401638" y="914400"/>
          <a:ext cx="5857875" cy="8737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4761"/>
                <a:gridCol w="2232248"/>
                <a:gridCol w="1209300"/>
                <a:gridCol w="1071566"/>
              </a:tblGrid>
              <a:tr h="35613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endParaRPr lang="en-US" altLang="ko-KR" sz="16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공사명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  간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계약금액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</a:tr>
              <a:tr h="356137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한국도심공항㈜</a:t>
                      </a: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UPS(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무정전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전원 공급장치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설치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2011.02~2011.03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 63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</a:tr>
              <a:tr h="411475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</a:p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연합뉴스 전산센터 이전 사업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2011.04~2011.06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288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</a:tr>
              <a:tr h="411475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</a:p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목동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CDC 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구축공사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2011.08~2011.11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557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</a:tr>
              <a:tr h="411475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</a:p>
                    <a:p>
                      <a:pPr latinLnBrk="1"/>
                      <a:endParaRPr lang="en-US" altLang="ko-KR" sz="100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2011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성수 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수배전시설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대대체공사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2011.08~2011.11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369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</a:tr>
              <a:tr h="41147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서울특별시 성북구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2012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년 보안등 유지보수공사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2012.03~2013.12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166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</a:tr>
              <a:tr h="411475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</a:p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행당등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LTE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발전기 공사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2012.03~2013.12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763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</a:tr>
              <a:tr h="41147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서울특별시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강동교육지원청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문정중 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급식실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전기및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소방공사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2012.09~2013.03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184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</a:tr>
              <a:tr h="411475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</a:p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KRX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부산정보통신센터 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IDC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상면 제공 사업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2012.12~2013.04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788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</a:tr>
              <a:tr h="41147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대한적십자사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대한적십자사 서울지사 긴급구호 종합센터 건립공사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2013.02~2014.11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176</a:t>
                      </a:r>
                      <a:r>
                        <a:rPr lang="ko-KR" altLang="en-US" sz="1000" baseline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</a:tr>
              <a:tr h="411475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lang="ko-KR" altLang="en-US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2013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 파주 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수배전시설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간이화 구축공사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2013.09~2013.11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426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</a:tr>
              <a:tr h="411475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lang="ko-KR" altLang="en-US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2013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 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수배전시설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대개체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구리 등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국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2013.12~2014.05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1,029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</a:tr>
              <a:tr h="411475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서울시교육청 </a:t>
                      </a:r>
                      <a:endParaRPr lang="en-US" altLang="ko-KR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환일고등학교</a:t>
                      </a:r>
                      <a:endParaRPr lang="en-US" altLang="ko-KR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환일고등학교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조리실 및 식당 증축 </a:t>
                      </a:r>
                      <a:endParaRPr lang="en-US" altLang="ko-KR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전기공사 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2014.02~2014.11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161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</a:tr>
              <a:tr h="41147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  <a:p>
                      <a:pPr latinLnBrk="1"/>
                      <a:r>
                        <a:rPr lang="ko-KR" altLang="en-US" sz="1000" baseline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이엔지코어</a:t>
                      </a:r>
                      <a:endParaRPr lang="ko-KR" altLang="en-US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김해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GDC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인프라 개선공사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연수원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2014.06~2014.07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1,194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</a:tr>
              <a:tr h="41147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lang="ko-KR" altLang="en-US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혜화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LTE 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제어망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주장비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증설에따른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en-US" altLang="ko-KR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전원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환경공사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2014.05~2014.07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335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</a:tr>
              <a:tr h="411475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한국과학기술연구원</a:t>
                      </a: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신경과학연구단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(7304~05)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전기공사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2014.07~2014.08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 21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</a:tr>
              <a:tr h="356137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lang="ko-KR" altLang="en-US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NICE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그룹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IDC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이전실행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2014.11~2015.07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338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</a:tr>
              <a:tr h="356137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군부대</a:t>
                      </a: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00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지역 유류저장시설 전기공사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2014.12~2015.12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301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</a:tr>
              <a:tr h="41147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baseline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이엔지코어</a:t>
                      </a:r>
                      <a:endParaRPr lang="ko-KR" altLang="en-US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우면동 융합기술원 전산실 구축공사 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2014.12~2015.05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 89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</a:tr>
              <a:tr h="571493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baseline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이엔지코어</a:t>
                      </a:r>
                      <a:endParaRPr lang="en-US" altLang="ko-KR" sz="100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endParaRPr lang="en-US" altLang="ko-KR" sz="100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endParaRPr lang="en-US" altLang="ko-KR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우면동 융합기술원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R&amp;D 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인프라</a:t>
                      </a:r>
                      <a:endParaRPr lang="en-US" altLang="ko-KR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구축공사</a:t>
                      </a:r>
                      <a:endParaRPr lang="en-US" altLang="ko-KR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endParaRPr lang="en-US" altLang="ko-KR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2014.10~2015.12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361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</a:tr>
              <a:tr h="569429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2014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 일산화재취약 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수배전시설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개선공사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2014.11~2015.01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303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9" marB="45719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423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공사실적현황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전기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-3)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401638" y="914400"/>
          <a:ext cx="5857875" cy="8517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437"/>
                <a:gridCol w="2290564"/>
                <a:gridCol w="1281308"/>
                <a:gridCol w="1071566"/>
              </a:tblGrid>
              <a:tr h="37078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endParaRPr lang="en-US" altLang="ko-KR" sz="16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공사명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   간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계약금액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</a:p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전원시설 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대개체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서울중부권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2015.04~2015.07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 81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370787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삼보모터스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서울연구소 전원증설공사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2015.05~2015.06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 70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2015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 수도권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IDC 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고객서버전원공사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연간단가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2015.05~2016.05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131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r>
                        <a:rPr lang="ko-KR" altLang="en-US" sz="1000" baseline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이엔지코어</a:t>
                      </a:r>
                      <a:endParaRPr lang="ko-KR" altLang="en-US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원효 국사최적화 전원시설 구축공사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2015.02~2015.07 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158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이엔지코어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r>
                        <a:rPr lang="en-US" altLang="ko-KR" sz="10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r>
                        <a:rPr lang="ko-KR" altLang="en-US" sz="10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목동지사 데이터센터 신축공사</a:t>
                      </a:r>
                      <a:r>
                        <a:rPr lang="en-US" altLang="ko-KR" sz="10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전기공사</a:t>
                      </a:r>
                      <a:r>
                        <a:rPr lang="en-US" altLang="ko-KR" sz="10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2015.10~2016.08</a:t>
                      </a:r>
                      <a:endParaRPr lang="ko-KR" altLang="en-US" sz="10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 3,846</a:t>
                      </a:r>
                      <a:r>
                        <a:rPr lang="ko-KR" altLang="en-US" sz="1000" b="1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사단법인 금융결제원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본관 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L</a:t>
                      </a:r>
                      <a:r>
                        <a:rPr lang="en-US" altLang="ko-KR" sz="100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ED </a:t>
                      </a:r>
                      <a:r>
                        <a:rPr lang="ko-KR" altLang="en-US" sz="100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교체공사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2015.08~2015.10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 73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370787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공무원연금공단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정보지원실 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UPS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간선 증설공사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2015.10~2015.10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 13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㈜우리은행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오산남지점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조도개선및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기타공사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2015.12~2015.12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 16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케이티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포항공대 가속기연구소 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DATA</a:t>
                      </a:r>
                      <a:r>
                        <a:rPr lang="en-US" altLang="ko-KR" sz="100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Center Facility </a:t>
                      </a:r>
                      <a:r>
                        <a:rPr lang="ko-KR" altLang="en-US" sz="100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구축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2015.08~2015.11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133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케이티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2015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년 혜화발전기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(2000kw)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증설공사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2015.09~2015.12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715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en-US" altLang="ko-KR" sz="100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r"/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KIST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KIST 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기획전시장 건립공사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2015.12~2016.03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45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2015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년 혜화 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저압배전반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신설공사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2015.11~2016.02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264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KIST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치매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DTC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융합연구단 연구공간 조성</a:t>
                      </a:r>
                      <a:endParaRPr lang="en-US" altLang="ko-KR" sz="100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공사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2016.01~2016.03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59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코위버</a:t>
                      </a:r>
                      <a:endParaRPr lang="en-US" altLang="ko-KR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도권망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ROADM 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이원화 구축공사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2016.01~2016.06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23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우리은행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중계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동지점 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LAY-OUT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공사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2016.03~2016.03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16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금강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C&amp;E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RGO Duty Free</a:t>
                      </a:r>
                      <a:r>
                        <a:rPr lang="en-US" altLang="ko-KR" sz="100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000" baseline="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apm</a:t>
                      </a:r>
                      <a:r>
                        <a:rPr lang="ko-KR" altLang="en-US" sz="100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신촌본점 전기</a:t>
                      </a:r>
                      <a:endParaRPr lang="en-US" altLang="ko-KR" sz="1000" baseline="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r>
                        <a:rPr lang="ko-KR" altLang="en-US" sz="100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공사</a:t>
                      </a:r>
                      <a:endParaRPr lang="en-US" altLang="ko-KR" sz="1000" baseline="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2016.03~2016.03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55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평창동계올림픽 조직위원회 사무소 </a:t>
                      </a:r>
                      <a:endParaRPr lang="en-US" altLang="ko-KR" sz="100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건립공사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2016.03~2016.06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582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에이원텍프리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에이원상가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사후면세점 전기공사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2016.04~2016.04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16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케이티이엔지코어</a:t>
                      </a:r>
                      <a:endParaRPr lang="en-US" altLang="ko-KR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endParaRPr lang="en-US" altLang="ko-KR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2016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년 분당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IDC</a:t>
                      </a:r>
                      <a:r>
                        <a:rPr lang="en-US" altLang="ko-KR" sz="100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5,6</a:t>
                      </a:r>
                      <a:r>
                        <a:rPr lang="ko-KR" altLang="en-US" sz="100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층 인프라 증설공사</a:t>
                      </a:r>
                      <a:r>
                        <a:rPr lang="en-US" altLang="ko-KR" sz="100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2016.06~2016.10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932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한국전력</a:t>
                      </a:r>
                      <a:endParaRPr lang="en-US" altLang="ko-KR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하남선 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1-2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공구 지중설비 이설공사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강동지사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2016.07~2017.03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113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423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공사실적현황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전기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-4)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401638" y="914400"/>
          <a:ext cx="5857875" cy="8110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437"/>
                <a:gridCol w="2290564"/>
                <a:gridCol w="1281308"/>
                <a:gridCol w="1071566"/>
              </a:tblGrid>
              <a:tr h="37078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endParaRPr lang="en-US" altLang="ko-KR" sz="16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공사명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   간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계약금액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케이티에스테이트</a:t>
                      </a:r>
                      <a:endParaRPr lang="en-US" altLang="ko-KR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사옥 스마트조명제어시스템 설치사업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_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소도권본부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2016.04~2016.10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391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엔에이치개발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농협중앙회 안성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양곡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자재유통센터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단계 부지조성공사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전력공급공사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2016.05~2017.09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377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313458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케이티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IBC(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국제방송센터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건립공사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2016.09~2017.11</a:t>
                      </a:r>
                      <a:endParaRPr lang="ko-KR" altLang="en-US" sz="10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4,900</a:t>
                      </a:r>
                      <a:r>
                        <a:rPr lang="ko-KR" altLang="en-US" sz="1000" b="1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케이티이엔지코어</a:t>
                      </a:r>
                      <a:endParaRPr lang="ko-KR" altLang="en-US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2016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 분당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IDC 5,6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층 인프라 증설공사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2016.06.~2016.09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932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케이티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2016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 여의도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OTV/M 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이전 전원인프라공사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2016.11~2017.03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305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케이티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전원시설 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대개체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차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강북등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21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국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2017.05~2017.07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169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케이티이엔지코어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목동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IDC2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센터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층 서버실 공사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2017.06~2017.07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277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아그레코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인터내셔널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PSA cable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work(</a:t>
                      </a:r>
                      <a:r>
                        <a:rPr lang="ko-KR" altLang="en-US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평창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2017.07~2017.09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270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케이티이엔지코어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목동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IDC2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센터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단계 구축공사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전기공사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_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서버실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2017.07~2018.01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1,903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케이티이엔지코어</a:t>
                      </a:r>
                      <a:endParaRPr lang="ko-KR" altLang="en-US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2017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혜화 수전시설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용량증설 및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UPS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전원인프라 구축공사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2018.01~2018.04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912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케이티이엔지코어</a:t>
                      </a:r>
                      <a:endParaRPr lang="ko-KR" altLang="en-US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2018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 목동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IDC2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센터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9A,12B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서버실 구축공사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2018.04~2019.07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3,441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에스피브이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여주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BSK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등</a:t>
                      </a:r>
                      <a:r>
                        <a:rPr lang="ko-KR" altLang="en-US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  <a:r>
                        <a:rPr lang="ko-KR" altLang="en-US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개소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ESS 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설치공사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2018.05~2019.06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353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에스피브이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아세아제지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ESS 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구축공사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2018.06~2019.02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596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한국전력공사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154KV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상일 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#3m.Tr </a:t>
                      </a:r>
                      <a:r>
                        <a:rPr lang="ko-KR" altLang="en-US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전력케이블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교체 및 접속공사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2018.07~2018.12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25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케이티이엔지코어</a:t>
                      </a:r>
                      <a:endParaRPr lang="ko-KR" altLang="en-US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2019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 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구목동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IDC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구축공사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2018.08.~2018.11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417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우진아이엔에스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목동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IDC 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냉각탑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교체공사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2018.09~2019.03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292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한국전력공사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중앙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서소문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S/S 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전력케이블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교체 및 접속공사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2018.09~2019.03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248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케이티에스테이트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남원주빌딩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임대환경 개선공사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2019.02~2019.05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1,084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  <a:tr h="41142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케이티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PUS04 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구축사업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_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전기공사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2019.03~2020.04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11.716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3" marB="45713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423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공사실적현황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통신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-1)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401638" y="914400"/>
          <a:ext cx="5857875" cy="8732520"/>
        </p:xfrm>
        <a:graphic>
          <a:graphicData uri="http://schemas.openxmlformats.org/drawingml/2006/table">
            <a:tbl>
              <a:tblPr/>
              <a:tblGrid>
                <a:gridCol w="1214437"/>
                <a:gridCol w="2290564"/>
                <a:gridCol w="1281311"/>
                <a:gridCol w="1071563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공사명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기   간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계약금액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1438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KT </a:t>
                      </a:r>
                      <a:r>
                        <a:rPr kumimoji="0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이엔지코어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본사통신 </a:t>
                      </a:r>
                      <a:r>
                        <a:rPr kumimoji="1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개보수공사</a:t>
                      </a:r>
                      <a:endParaRPr kumimoji="1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2005.05~2005.09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400</a:t>
                      </a:r>
                      <a:r>
                        <a:rPr kumimoji="0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en-US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KT </a:t>
                      </a:r>
                      <a:r>
                        <a:rPr kumimoji="0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이엔지코어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통신장비 </a:t>
                      </a:r>
                      <a:r>
                        <a:rPr kumimoji="1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개보수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통신선 교체공사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2005.12~2005.12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149</a:t>
                      </a:r>
                      <a:r>
                        <a:rPr kumimoji="0" lang="ko-KR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r>
                        <a:rPr kumimoji="0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</a:t>
                      </a:r>
                      <a:endParaRPr kumimoji="0" lang="ko-KR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KT </a:t>
                      </a:r>
                      <a:r>
                        <a:rPr kumimoji="0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이엔지코어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강남사옥 축전지 감시장치 및  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LAN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환경 구축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2005.06~2005.07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384</a:t>
                      </a:r>
                      <a:r>
                        <a:rPr kumimoji="0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KT </a:t>
                      </a:r>
                      <a:r>
                        <a:rPr kumimoji="0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이엔지코어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분당 통신설비 개선사업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2006.01~2006.03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1,258</a:t>
                      </a:r>
                      <a:r>
                        <a:rPr kumimoji="0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KT </a:t>
                      </a:r>
                      <a:r>
                        <a:rPr kumimoji="0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이엔지코어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한국디지털 위성 방송 </a:t>
                      </a:r>
                      <a:endParaRPr kumimoji="1" lang="en-US" altLang="ko-KR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통신장비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2006.04~2006.05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173</a:t>
                      </a:r>
                      <a:r>
                        <a:rPr kumimoji="0" lang="ko-KR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KT </a:t>
                      </a:r>
                      <a:r>
                        <a:rPr kumimoji="0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이엔지코어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혜화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KOTNET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등 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국 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UPU 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축전지</a:t>
                      </a:r>
                      <a:endParaRPr kumimoji="1" lang="en-US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증설공사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2006.10~2007.01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200</a:t>
                      </a:r>
                      <a:r>
                        <a:rPr kumimoji="0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분당</a:t>
                      </a:r>
                      <a:r>
                        <a:rPr kumimoji="1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IDC </a:t>
                      </a:r>
                      <a:r>
                        <a:rPr kumimoji="1" lang="ko-KR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통신 전원공사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2006.12~2007.02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1,172</a:t>
                      </a:r>
                      <a:r>
                        <a:rPr kumimoji="0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통합정보센터 기반설비구축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2006.04~2007.11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195</a:t>
                      </a:r>
                      <a:r>
                        <a:rPr kumimoji="0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KT </a:t>
                      </a:r>
                      <a:r>
                        <a:rPr kumimoji="0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이엔지코어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통신공사 공항 지점 </a:t>
                      </a:r>
                      <a:endParaRPr kumimoji="1" lang="en-US" altLang="ko-KR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보수공사</a:t>
                      </a:r>
                      <a:endParaRPr kumimoji="0" lang="ko-KR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2007.06~2007.12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134</a:t>
                      </a:r>
                      <a:r>
                        <a:rPr kumimoji="0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SK</a:t>
                      </a: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건설㈜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영등포 교정시설 신축공사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2010.03~2011.05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2,328</a:t>
                      </a:r>
                      <a:r>
                        <a:rPr kumimoji="0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법무부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서울 남부구치소 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OA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사무실 </a:t>
                      </a:r>
                    </a:p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2011.11~2011.10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17</a:t>
                      </a:r>
                      <a:r>
                        <a:rPr kumimoji="0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kumimoji="0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이넷시스</a:t>
                      </a:r>
                      <a:endParaRPr kumimoji="0" lang="en-US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목동</a:t>
                      </a:r>
                      <a:r>
                        <a:rPr kumimoji="1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ICC 8</a:t>
                      </a:r>
                      <a:r>
                        <a:rPr kumimoji="1" lang="ko-KR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층 </a:t>
                      </a:r>
                      <a:r>
                        <a:rPr kumimoji="1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B</a:t>
                      </a:r>
                      <a:r>
                        <a:rPr kumimoji="1" lang="ko-KR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상면 서버분전반</a:t>
                      </a:r>
                      <a:r>
                        <a:rPr kumimoji="1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1" lang="ko-KR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국제통신센터</a:t>
                      </a:r>
                      <a:r>
                        <a:rPr kumimoji="1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kumimoji="0" lang="ko-KR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2011.06~2011.06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16</a:t>
                      </a:r>
                      <a:r>
                        <a:rPr kumimoji="0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80044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연간단가공사</a:t>
                      </a:r>
                    </a:p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2011.01~2011.12</a:t>
                      </a:r>
                      <a:endParaRPr kumimoji="0" lang="ko-KR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35</a:t>
                      </a:r>
                      <a:r>
                        <a:rPr kumimoji="0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2012</a:t>
                      </a:r>
                      <a:r>
                        <a:rPr kumimoji="1" lang="ko-KR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년 긴급전용시설 연간단가공사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2012.03~2013.03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69</a:t>
                      </a:r>
                      <a:r>
                        <a:rPr kumimoji="0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kumimoji="0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kumimoji="0" lang="ko-KR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olleh</a:t>
                      </a:r>
                      <a:r>
                        <a:rPr kumimoji="1" lang="ko-KR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인터넷 연간단가공사 </a:t>
                      </a:r>
                    </a:p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2012.03~2013.03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59</a:t>
                      </a:r>
                      <a:r>
                        <a:rPr kumimoji="0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이볼드㈜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중앙전화국 </a:t>
                      </a:r>
                      <a:r>
                        <a:rPr kumimoji="1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DC</a:t>
                      </a:r>
                      <a:r>
                        <a:rPr kumimoji="1" lang="ko-KR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장비 전원및 네트웍스 공사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2012.10~2012.10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59</a:t>
                      </a:r>
                      <a:r>
                        <a:rPr kumimoji="0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연간단가공사</a:t>
                      </a:r>
                    </a:p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2012.01~2013.01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27</a:t>
                      </a:r>
                      <a:r>
                        <a:rPr kumimoji="0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서울특별시</a:t>
                      </a:r>
                      <a:endParaRPr kumimoji="0" lang="en-US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역사박물관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서울역사박물관 </a:t>
                      </a:r>
                      <a:r>
                        <a:rPr kumimoji="1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광대역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2013.05~2013.06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95</a:t>
                      </a:r>
                      <a:r>
                        <a:rPr kumimoji="0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5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경기도 구리시</a:t>
                      </a:r>
                      <a:endParaRPr lang="ko-KR" altLang="en-US" sz="105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표준기록관리시스템</a:t>
                      </a: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(RMS)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구축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2013.09~2013.11</a:t>
                      </a:r>
                      <a:endParaRPr lang="ko-KR" altLang="en-US" sz="105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05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300</a:t>
                      </a:r>
                      <a:r>
                        <a:rPr lang="ko-KR" altLang="en-US" sz="105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r>
                        <a:rPr lang="en-US" altLang="ko-KR" sz="105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</a:t>
                      </a:r>
                      <a:endParaRPr lang="ko-KR" altLang="en-US" sz="105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05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lang="ko-KR" altLang="en-US" sz="105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olleh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인터넷 </a:t>
                      </a:r>
                      <a:r>
                        <a:rPr kumimoji="1" lang="ko-KR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신증설</a:t>
                      </a: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연간단가공사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2013.01~2013.12</a:t>
                      </a:r>
                      <a:endParaRPr lang="ko-KR" altLang="en-US" sz="105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05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132</a:t>
                      </a:r>
                      <a:r>
                        <a:rPr lang="ko-KR" altLang="en-US" sz="105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5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05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lang="ko-KR" altLang="en-US" sz="105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긴급전용시설 연간단가공사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2013.01~2013.12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50" dirty="0" smtClean="0">
                          <a:latin typeface="맑은 고딕" pitchFamily="50" charset="-127"/>
                          <a:ea typeface="맑은 고딕" pitchFamily="50" charset="-127"/>
                        </a:rPr>
                        <a:t>    40</a:t>
                      </a:r>
                      <a:r>
                        <a:rPr lang="ko-KR" altLang="en-US" sz="105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5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423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공사실적현황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통신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-2)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401638" y="914400"/>
          <a:ext cx="5857875" cy="8631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437"/>
                <a:gridCol w="2071686"/>
                <a:gridCol w="1500186"/>
                <a:gridCol w="1071566"/>
              </a:tblGrid>
              <a:tr h="37087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endParaRPr lang="en-US" altLang="ko-KR" sz="16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공사명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   간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계약금액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</a:tr>
              <a:tr h="411520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lang="ko-KR" altLang="en-US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endParaRPr lang="en-US" altLang="ko-KR" sz="110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연간단가공사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2013.01~2013.12</a:t>
                      </a: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   100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</a:tr>
              <a:tr h="411520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lang="ko-KR" altLang="en-US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초고속 </a:t>
                      </a:r>
                      <a:r>
                        <a:rPr kumimoji="1" lang="ko-KR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엑세스망</a:t>
                      </a:r>
                      <a:r>
                        <a:rPr kumimoji="1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고도화 연간단가 공사 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2013.04~2013.12</a:t>
                      </a: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   378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</a:tr>
              <a:tr h="41152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r>
                        <a:rPr lang="en-US" altLang="ko-KR" sz="1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  <a:p>
                      <a:pPr latinLnBrk="1"/>
                      <a:r>
                        <a:rPr lang="ko-KR" altLang="en-US" sz="1100" baseline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이엔지코어</a:t>
                      </a:r>
                      <a:endParaRPr lang="ko-KR" altLang="en-US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2013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 경기중앙국사 최적화 통신시설 구축공사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2013.08~2014.06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    56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</a:tr>
              <a:tr h="411520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lang="ko-KR" altLang="en-US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endParaRPr lang="ko-KR" altLang="en-US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2014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 초고속 인터넷 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신증설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연간단가공사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2014.01~2014.12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   124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</a:tr>
              <a:tr h="411520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lang="ko-KR" altLang="en-US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2014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 긴급전용시설 연간단가공사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서울북부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B)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2014.02~2014.12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   120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</a:tr>
              <a:tr h="411520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lang="ko-KR" altLang="en-US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2014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 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WIFI</a:t>
                      </a:r>
                      <a:r>
                        <a:rPr lang="en-US" altLang="ko-KR" sz="1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시설공사 연간단가계약</a:t>
                      </a:r>
                      <a:r>
                        <a:rPr lang="en-US" altLang="ko-KR" sz="1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서울북부</a:t>
                      </a:r>
                      <a:r>
                        <a:rPr lang="en-US" altLang="ko-KR" sz="1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A)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2014.03~2015.02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   138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</a:tr>
              <a:tr h="411520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lang="ko-KR" altLang="en-US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endParaRPr lang="ko-KR" altLang="en-US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2014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 농협 고도화 전송시설 구축공사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서울중부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2014.06~2014.06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    35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</a:tr>
              <a:tr h="41152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코위버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2014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 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ROADM 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전송망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en-US" altLang="ko-KR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구축공사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강북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2014.08~2014.11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    17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</a:tr>
              <a:tr h="41152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코위버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2014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 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ROADM 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전송망</a:t>
                      </a:r>
                      <a:endParaRPr lang="en-US" altLang="ko-KR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구축공사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강남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2014.09~2014.11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    17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</a:tr>
              <a:tr h="411520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한화투자증권</a:t>
                      </a: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r>
                        <a:rPr lang="ko-KR" altLang="en-US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한화투자증권  차세대 금융시스템 기반구축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2014.09~2014.10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   102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</a:tr>
              <a:tr h="411520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강서구청</a:t>
                      </a: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마곡엠밸리</a:t>
                      </a:r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1.2.3.4.5.15</a:t>
                      </a:r>
                      <a:r>
                        <a:rPr lang="ko-KR" altLang="en-US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단지 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구립어린이집</a:t>
                      </a:r>
                      <a:r>
                        <a:rPr lang="ko-KR" altLang="en-US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 통신공사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2014.10~2014.12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    68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</a:tr>
              <a:tr h="41152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NICE</a:t>
                      </a:r>
                      <a:r>
                        <a:rPr lang="ko-KR" altLang="en-US" sz="1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그룹</a:t>
                      </a:r>
                      <a:endParaRPr lang="en-US" altLang="ko-KR" sz="110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NICE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그룹 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IDC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이전 </a:t>
                      </a:r>
                      <a:endParaRPr lang="en-US" altLang="ko-KR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설치구축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2014.11~2015.10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   507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</a:tr>
              <a:tr h="411520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lang="ko-KR" altLang="en-US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r>
                        <a:rPr lang="en-US" altLang="ko-KR" sz="1100" b="0" i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2015</a:t>
                      </a:r>
                      <a:r>
                        <a:rPr lang="ko-KR" altLang="en-US" sz="1100" b="0" i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년 기축</a:t>
                      </a:r>
                      <a:r>
                        <a:rPr lang="en-US" altLang="ko-KR" sz="1100" b="0" i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APT </a:t>
                      </a:r>
                      <a:r>
                        <a:rPr lang="en-US" altLang="ko-KR" sz="1100" b="0" i="0" kern="1200" dirty="0" err="1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GiGA</a:t>
                      </a:r>
                      <a:r>
                        <a:rPr lang="en-US" altLang="ko-KR" sz="1100" b="0" i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100" b="0" i="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인터넷 선행 연간단가공사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2014.11~2015.01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    22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</a:tr>
              <a:tr h="41152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2015</a:t>
                      </a:r>
                      <a:r>
                        <a:rPr lang="ko-KR" altLang="en-US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년 초고속 인터넷 연간단가공사</a:t>
                      </a:r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서울강북</a:t>
                      </a:r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A)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2015.02~2015.12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  189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</a:tr>
              <a:tr h="41152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현대정보기술</a:t>
                      </a:r>
                      <a:endParaRPr lang="en-US" altLang="ko-KR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나이스그룹</a:t>
                      </a:r>
                      <a:r>
                        <a:rPr lang="ko-KR" altLang="en-US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 통합</a:t>
                      </a:r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IDC </a:t>
                      </a:r>
                      <a:r>
                        <a:rPr lang="ko-KR" altLang="en-US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이전사업 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서버백</a:t>
                      </a:r>
                      <a:r>
                        <a:rPr lang="ko-KR" altLang="en-US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 설치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2016.01~2016.01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    21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</a:tr>
              <a:tr h="41152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주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)KT</a:t>
                      </a: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2016</a:t>
                      </a:r>
                      <a:r>
                        <a:rPr lang="ko-KR" altLang="en-US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년 초고속 인터넷 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신증설</a:t>
                      </a:r>
                      <a:r>
                        <a:rPr lang="ko-KR" altLang="en-US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 및 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대개체</a:t>
                      </a:r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선행</a:t>
                      </a:r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연간단가공사</a:t>
                      </a:r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서울강북</a:t>
                      </a:r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A)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2015.12~2016.02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48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</a:tr>
              <a:tr h="41152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 광진경찰서</a:t>
                      </a:r>
                      <a:endParaRPr lang="en-US" altLang="ko-KR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r>
                        <a:rPr lang="ko-KR" altLang="en-US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자양 </a:t>
                      </a:r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lang="ko-KR" altLang="en-US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파출소 신축공사</a:t>
                      </a:r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-</a:t>
                      </a:r>
                      <a:r>
                        <a:rPr lang="ko-KR" altLang="en-US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통신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2016.07~2016.11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21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</a:tr>
              <a:tr h="41152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한국전력</a:t>
                      </a:r>
                      <a:endParaRPr lang="en-US" altLang="ko-KR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2016</a:t>
                      </a:r>
                      <a:r>
                        <a:rPr lang="ko-KR" altLang="en-US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년 배전계통 자가 광통신망 시설공사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2016.10~2016.12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1,248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</a:tr>
              <a:tr h="411520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케이티</a:t>
                      </a:r>
                      <a:endParaRPr lang="ko-KR" altLang="en-US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2017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 초고속인터넷 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신증설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연간단가공사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2017.03~2017.12</a:t>
                      </a: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505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423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공사실적현황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통신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-3)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401638" y="914400"/>
          <a:ext cx="5857875" cy="4181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437"/>
                <a:gridCol w="2071686"/>
                <a:gridCol w="1500186"/>
                <a:gridCol w="1071566"/>
              </a:tblGrid>
              <a:tr h="37087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endParaRPr lang="en-US" altLang="ko-KR" sz="16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공사명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   간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계약금액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</a:tr>
              <a:tr h="41152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케이티이엔지코어</a:t>
                      </a:r>
                      <a:endParaRPr lang="en-US" altLang="ko-KR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2017</a:t>
                      </a:r>
                      <a:r>
                        <a:rPr lang="ko-KR" altLang="en-US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년 홍제국사 최적화 통신시설 구축</a:t>
                      </a:r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전용</a:t>
                      </a:r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2017.06~2017.11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65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</a:tr>
              <a:tr h="411520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케이티에스테이트</a:t>
                      </a:r>
                      <a:endParaRPr lang="ko-KR" altLang="en-US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남원주빌딩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en-US" altLang="ko-KR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kte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전관방송설비 교체공사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2017.07~2017.08</a:t>
                      </a: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42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</a:tr>
              <a:tr h="411520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케이티이엔지코어</a:t>
                      </a:r>
                      <a:endParaRPr lang="ko-KR" altLang="en-US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2017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 중앙국사 최적화 통신시설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상면확보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 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구축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2017.07~2017.09</a:t>
                      </a: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202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</a:tr>
              <a:tr h="411520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케이티에스테이트</a:t>
                      </a:r>
                      <a:endParaRPr lang="ko-KR" altLang="en-US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영광</a:t>
                      </a: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kumimoji="1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신안빌딩 전관방송설비 </a:t>
                      </a:r>
                      <a:r>
                        <a:rPr kumimoji="1" lang="ko-KR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대개체공사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2017.07~2017.08</a:t>
                      </a: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36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</a:tr>
              <a:tr h="411520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주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케이티에스테이트</a:t>
                      </a:r>
                      <a:endParaRPr lang="ko-KR" altLang="en-US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거점사옥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분당본사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 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환경개선공사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2017.11~2018.08</a:t>
                      </a: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440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</a:tr>
              <a:tr h="411520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케이티에스테이트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광화문빌딩 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사무환경구축및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이전 재배치공사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통신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2017.11~2018.08</a:t>
                      </a: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55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</a:tr>
              <a:tr h="411520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한국과학기술연구원</a:t>
                      </a: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평창동계올림픽 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도핑시료분석장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선로구축공사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2018.01~2018.01</a:t>
                      </a: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19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</a:tr>
              <a:tr h="411520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이테크시스템</a:t>
                      </a:r>
                      <a:endParaRPr lang="ko-KR" altLang="en-US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ROADM/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대용량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MSPP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설치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2018.04~2018.04</a:t>
                      </a: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72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</a:tr>
              <a:tr h="411520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케이티</a:t>
                      </a:r>
                      <a:endParaRPr lang="ko-KR" altLang="en-US" sz="11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Regacy</a:t>
                      </a:r>
                      <a:r>
                        <a:rPr lang="en-US" altLang="ko-KR" sz="1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100" baseline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전송망</a:t>
                      </a:r>
                      <a:r>
                        <a:rPr lang="ko-KR" altLang="en-US" sz="1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최적화 공사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2018.06~2019.05</a:t>
                      </a: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312</a:t>
                      </a:r>
                      <a:r>
                        <a:rPr lang="ko-KR" altLang="en-US" sz="11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24" marB="45724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3075" y="914400"/>
            <a:ext cx="5786438" cy="8710613"/>
          </a:xfrm>
          <a:prstGeom prst="rect">
            <a:avLst/>
          </a:prstGeom>
          <a:noFill/>
        </p:spPr>
        <p:txBody>
          <a:bodyPr lIns="92665" tIns="46333" rIns="92665" bIns="46333">
            <a:spAutoFit/>
          </a:bodyPr>
          <a:lstStyle/>
          <a:p>
            <a:pPr marL="289579" indent="-289579" eaLnBrk="1" latinLnBrk="1" hangingPunct="1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ko-KR" altLang="en-US" sz="1400" b="1" dirty="0"/>
              <a:t>상                호</a:t>
            </a:r>
            <a:r>
              <a:rPr lang="en-US" altLang="ko-KR" sz="1400" b="1" dirty="0"/>
              <a:t>: </a:t>
            </a:r>
            <a:r>
              <a:rPr lang="ko-KR" altLang="en-US" sz="1400" b="1" dirty="0" err="1"/>
              <a:t>태경이엘피</a:t>
            </a:r>
            <a:r>
              <a:rPr lang="ko-KR" altLang="en-US" sz="1400" b="1" dirty="0"/>
              <a:t> 주식회사</a:t>
            </a:r>
            <a:endParaRPr lang="en-US" altLang="ko-KR" sz="1400" b="1" dirty="0"/>
          </a:p>
          <a:p>
            <a:pPr marL="289579" indent="-289579" eaLnBrk="1" latinLnBrk="1" hangingPunct="1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ko-KR" altLang="en-US" sz="1400" b="1" dirty="0"/>
              <a:t>사업자등록번호 </a:t>
            </a:r>
            <a:r>
              <a:rPr lang="en-US" altLang="ko-KR" sz="1400" b="1" dirty="0"/>
              <a:t>: 106-86-03240</a:t>
            </a:r>
          </a:p>
          <a:p>
            <a:pPr marL="289579" indent="-289579" eaLnBrk="1" latinLnBrk="1" hangingPunct="1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ko-KR" altLang="en-US" sz="1400" b="1" dirty="0"/>
              <a:t>법 인 등록 번호 </a:t>
            </a:r>
            <a:r>
              <a:rPr lang="en-US" altLang="ko-KR" sz="1400" b="1" dirty="0"/>
              <a:t>: 110111-2333815</a:t>
            </a:r>
          </a:p>
          <a:p>
            <a:pPr marL="289579" indent="-289579" eaLnBrk="1" latinLnBrk="1" hangingPunct="1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ko-KR" altLang="en-US" sz="1400" b="1" dirty="0"/>
              <a:t>사 업 장 소재지 </a:t>
            </a:r>
            <a:r>
              <a:rPr lang="en-US" altLang="ko-KR" sz="1400" b="1" dirty="0"/>
              <a:t>: </a:t>
            </a:r>
            <a:r>
              <a:rPr lang="ko-KR" altLang="en-US" sz="1400" b="1" dirty="0"/>
              <a:t>서울시 구로구 디지털로 </a:t>
            </a:r>
            <a:r>
              <a:rPr lang="en-US" altLang="ko-KR" sz="1400" b="1" dirty="0"/>
              <a:t>26</a:t>
            </a:r>
            <a:r>
              <a:rPr lang="ko-KR" altLang="en-US" sz="1400" b="1" dirty="0"/>
              <a:t>길</a:t>
            </a:r>
            <a:r>
              <a:rPr lang="en-US" altLang="ko-KR" sz="1400" b="1" dirty="0"/>
              <a:t>5 </a:t>
            </a:r>
          </a:p>
          <a:p>
            <a:pPr eaLnBrk="1" latinLnBrk="1" hangingPunct="1">
              <a:lnSpc>
                <a:spcPct val="200000"/>
              </a:lnSpc>
              <a:defRPr/>
            </a:pPr>
            <a:r>
              <a:rPr lang="en-US" altLang="ko-KR" sz="1400" b="1" dirty="0"/>
              <a:t>                             310</a:t>
            </a:r>
            <a:r>
              <a:rPr lang="ko-KR" altLang="en-US" sz="1400" b="1" dirty="0"/>
              <a:t>호</a:t>
            </a:r>
            <a:r>
              <a:rPr lang="en-US" altLang="ko-KR" sz="1400" b="1" dirty="0"/>
              <a:t> (</a:t>
            </a:r>
            <a:r>
              <a:rPr lang="ko-KR" altLang="en-US" sz="1400" b="1" dirty="0"/>
              <a:t>구로동 </a:t>
            </a:r>
            <a:r>
              <a:rPr lang="ko-KR" altLang="en-US" sz="1400" b="1" dirty="0" err="1"/>
              <a:t>에이스하이엔드타워</a:t>
            </a:r>
            <a:r>
              <a:rPr lang="en-US" altLang="ko-KR" sz="1400" b="1" dirty="0"/>
              <a:t>1</a:t>
            </a:r>
            <a:r>
              <a:rPr lang="ko-KR" altLang="en-US" sz="1400" b="1" dirty="0"/>
              <a:t>차</a:t>
            </a:r>
            <a:r>
              <a:rPr lang="en-US" altLang="ko-KR" sz="1400" b="1" dirty="0"/>
              <a:t>)</a:t>
            </a:r>
          </a:p>
          <a:p>
            <a:pPr marL="289579" indent="-289579" eaLnBrk="1" latinLnBrk="1" hangingPunct="1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ko-KR" altLang="en-US" sz="1400" b="1" dirty="0"/>
              <a:t>자      본      금 </a:t>
            </a:r>
            <a:r>
              <a:rPr lang="en-US" altLang="ko-KR" sz="1400" b="1" dirty="0"/>
              <a:t>: 6</a:t>
            </a:r>
            <a:r>
              <a:rPr lang="ko-KR" altLang="en-US" sz="1400" b="1" dirty="0"/>
              <a:t>억</a:t>
            </a:r>
            <a:r>
              <a:rPr lang="en-US" altLang="ko-KR" sz="1400" b="1" dirty="0"/>
              <a:t>8</a:t>
            </a:r>
            <a:r>
              <a:rPr lang="ko-KR" altLang="en-US" sz="1400" b="1" dirty="0" err="1"/>
              <a:t>천만원</a:t>
            </a:r>
            <a:endParaRPr lang="en-US" altLang="ko-KR" sz="1400" b="1" dirty="0"/>
          </a:p>
          <a:p>
            <a:pPr marL="289579" indent="-289579" eaLnBrk="1" latinLnBrk="1" hangingPunct="1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ko-KR" altLang="en-US" sz="1400" b="1" dirty="0"/>
              <a:t>대   표   이   사 </a:t>
            </a:r>
            <a:r>
              <a:rPr lang="en-US" altLang="ko-KR" sz="1400" b="1" dirty="0"/>
              <a:t>: </a:t>
            </a:r>
            <a:r>
              <a:rPr lang="ko-KR" altLang="en-US" sz="1400" b="1" dirty="0"/>
              <a:t>김 평 석</a:t>
            </a:r>
            <a:endParaRPr lang="en-US" altLang="ko-KR" sz="1400" b="1" dirty="0"/>
          </a:p>
          <a:p>
            <a:pPr marL="289579" indent="-289579" eaLnBrk="1" latinLnBrk="1" hangingPunct="1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ko-KR" altLang="en-US" sz="1400" b="1" dirty="0"/>
              <a:t>대 표  전화번호 </a:t>
            </a:r>
            <a:r>
              <a:rPr lang="en-US" altLang="ko-KR" sz="1400" b="1" dirty="0"/>
              <a:t>: 02)837-4242, 02)6220-6541~7</a:t>
            </a:r>
          </a:p>
          <a:p>
            <a:pPr marL="289579" indent="-289579" eaLnBrk="1" latinLnBrk="1" hangingPunct="1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en-US" altLang="ko-KR" sz="1400" b="1" dirty="0"/>
              <a:t>E  –  </a:t>
            </a:r>
            <a:r>
              <a:rPr lang="en-US" altLang="ko-KR" sz="1400" b="1" dirty="0" err="1"/>
              <a:t>MaIl</a:t>
            </a:r>
            <a:r>
              <a:rPr lang="en-US" altLang="ko-KR" sz="1400" b="1" dirty="0"/>
              <a:t>         : tkelp@taekyoung.co.kr</a:t>
            </a:r>
          </a:p>
          <a:p>
            <a:pPr marL="289579" indent="-289579" eaLnBrk="1" latinLnBrk="1" hangingPunct="1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ko-KR" altLang="en-US" sz="1400" b="1" dirty="0"/>
              <a:t>사  업     분  야 </a:t>
            </a:r>
            <a:r>
              <a:rPr lang="en-US" altLang="ko-KR" sz="1400" b="1" dirty="0"/>
              <a:t>: </a:t>
            </a:r>
            <a:r>
              <a:rPr lang="ko-KR" altLang="en-US" sz="1400" b="1" dirty="0"/>
              <a:t>전기설비공사</a:t>
            </a:r>
            <a:r>
              <a:rPr lang="en-US" altLang="ko-KR" sz="1400" b="1" dirty="0"/>
              <a:t>,</a:t>
            </a:r>
            <a:r>
              <a:rPr lang="ko-KR" altLang="en-US" sz="1400" b="1" dirty="0"/>
              <a:t>통신공사</a:t>
            </a:r>
            <a:r>
              <a:rPr lang="en-US" altLang="ko-KR" sz="1400" b="1" dirty="0"/>
              <a:t>,</a:t>
            </a:r>
            <a:r>
              <a:rPr lang="ko-KR" altLang="en-US" sz="1400" b="1" dirty="0"/>
              <a:t>전기설비유지보수</a:t>
            </a:r>
            <a:endParaRPr lang="en-US" altLang="ko-KR" sz="1400" b="1" dirty="0"/>
          </a:p>
          <a:p>
            <a:pPr eaLnBrk="1" latinLnBrk="1" hangingPunct="1">
              <a:lnSpc>
                <a:spcPct val="200000"/>
              </a:lnSpc>
              <a:defRPr/>
            </a:pPr>
            <a:r>
              <a:rPr lang="en-US" altLang="ko-KR" sz="1400" b="1" dirty="0"/>
              <a:t>                            </a:t>
            </a:r>
            <a:r>
              <a:rPr lang="ko-KR" altLang="en-US" sz="1400" b="1" dirty="0"/>
              <a:t>전문소방공사</a:t>
            </a:r>
            <a:r>
              <a:rPr lang="en-US" altLang="ko-KR" sz="1400" b="1" dirty="0"/>
              <a:t>(</a:t>
            </a:r>
            <a:r>
              <a:rPr lang="ko-KR" altLang="en-US" sz="1400" b="1" dirty="0"/>
              <a:t>전기</a:t>
            </a:r>
            <a:r>
              <a:rPr lang="en-US" altLang="ko-KR" sz="1400" b="1" dirty="0"/>
              <a:t>,</a:t>
            </a:r>
            <a:r>
              <a:rPr lang="ko-KR" altLang="en-US" sz="1400" b="1" dirty="0"/>
              <a:t>기계</a:t>
            </a:r>
            <a:r>
              <a:rPr lang="en-US" altLang="ko-KR" sz="1400" b="1" dirty="0"/>
              <a:t>) </a:t>
            </a:r>
            <a:r>
              <a:rPr lang="ko-KR" altLang="en-US" sz="1400" b="1" dirty="0"/>
              <a:t>기계설비공사</a:t>
            </a:r>
            <a:r>
              <a:rPr lang="en-US" altLang="ko-KR" sz="1400" b="1" dirty="0"/>
              <a:t> </a:t>
            </a:r>
          </a:p>
          <a:p>
            <a:pPr eaLnBrk="1" latinLnBrk="1" hangingPunct="1">
              <a:lnSpc>
                <a:spcPct val="200000"/>
              </a:lnSpc>
              <a:defRPr/>
            </a:pPr>
            <a:r>
              <a:rPr lang="en-US" altLang="ko-KR" sz="1400" b="1" dirty="0"/>
              <a:t>                             </a:t>
            </a:r>
            <a:r>
              <a:rPr lang="ko-KR" altLang="en-US" sz="1400" b="1" dirty="0" err="1"/>
              <a:t>신재생에너지</a:t>
            </a:r>
            <a:r>
              <a:rPr lang="ko-KR" altLang="en-US" sz="1400" b="1" dirty="0"/>
              <a:t> 설비설치</a:t>
            </a:r>
            <a:endParaRPr lang="en-US" altLang="ko-KR" sz="1400" b="1" dirty="0"/>
          </a:p>
          <a:p>
            <a:pPr marL="289579" indent="-289579" eaLnBrk="1" latinLnBrk="1" hangingPunct="1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ko-KR" altLang="en-US" sz="1400" b="1" dirty="0"/>
              <a:t>보  유     면  허 </a:t>
            </a:r>
            <a:r>
              <a:rPr lang="en-US" altLang="ko-KR" sz="1400" b="1" dirty="0"/>
              <a:t>: </a:t>
            </a:r>
            <a:r>
              <a:rPr lang="ko-KR" altLang="en-US" sz="1400" b="1" dirty="0" smtClean="0"/>
              <a:t>전기공사업</a:t>
            </a:r>
            <a:r>
              <a:rPr lang="en-US" altLang="ko-KR" sz="1400" b="1" dirty="0"/>
              <a:t>(</a:t>
            </a:r>
            <a:r>
              <a:rPr lang="ko-KR" altLang="en-US" sz="1400" b="1" dirty="0"/>
              <a:t>서울</a:t>
            </a:r>
            <a:r>
              <a:rPr lang="en-US" altLang="ko-KR" sz="1400" b="1" dirty="0"/>
              <a:t>-02740</a:t>
            </a:r>
            <a:r>
              <a:rPr lang="ko-KR" altLang="en-US" sz="1400" b="1" dirty="0"/>
              <a:t>호</a:t>
            </a:r>
            <a:r>
              <a:rPr lang="en-US" altLang="ko-KR" sz="1400" b="1" dirty="0"/>
              <a:t>)</a:t>
            </a:r>
          </a:p>
          <a:p>
            <a:pPr eaLnBrk="1" latinLnBrk="1" hangingPunct="1">
              <a:lnSpc>
                <a:spcPct val="200000"/>
              </a:lnSpc>
              <a:defRPr/>
            </a:pPr>
            <a:r>
              <a:rPr lang="en-US" altLang="ko-KR" sz="1400" b="1" dirty="0"/>
              <a:t>                            </a:t>
            </a:r>
            <a:r>
              <a:rPr lang="ko-KR" altLang="en-US" sz="1400" b="1" dirty="0"/>
              <a:t>정보통신공사업</a:t>
            </a:r>
            <a:r>
              <a:rPr lang="en-US" altLang="ko-KR" sz="1400" b="1" dirty="0"/>
              <a:t>(</a:t>
            </a:r>
            <a:r>
              <a:rPr lang="ko-KR" altLang="en-US" sz="1400" b="1" dirty="0"/>
              <a:t>제</a:t>
            </a:r>
            <a:r>
              <a:rPr lang="en-US" altLang="ko-KR" sz="1400" b="1" dirty="0"/>
              <a:t>150146</a:t>
            </a:r>
            <a:r>
              <a:rPr lang="ko-KR" altLang="en-US" sz="1400" b="1" dirty="0"/>
              <a:t>호</a:t>
            </a:r>
            <a:r>
              <a:rPr lang="en-US" altLang="ko-KR" sz="1400" b="1" dirty="0"/>
              <a:t>)</a:t>
            </a:r>
          </a:p>
          <a:p>
            <a:pPr eaLnBrk="1" latinLnBrk="1" hangingPunct="1">
              <a:lnSpc>
                <a:spcPct val="200000"/>
              </a:lnSpc>
              <a:defRPr/>
            </a:pPr>
            <a:r>
              <a:rPr lang="en-US" altLang="ko-KR" sz="1400" b="1" dirty="0"/>
              <a:t>                            </a:t>
            </a:r>
            <a:r>
              <a:rPr lang="ko-KR" altLang="en-US" sz="1400" b="1" dirty="0" err="1"/>
              <a:t>전문소방공사업</a:t>
            </a:r>
            <a:r>
              <a:rPr lang="en-US" altLang="ko-KR" sz="1400" b="1" dirty="0"/>
              <a:t>(</a:t>
            </a:r>
            <a:r>
              <a:rPr lang="ko-KR" altLang="en-US" sz="1400" b="1" dirty="0"/>
              <a:t>구로</a:t>
            </a:r>
            <a:r>
              <a:rPr lang="en-US" altLang="ko-KR" sz="1400" b="1" dirty="0"/>
              <a:t>90-2</a:t>
            </a:r>
            <a:r>
              <a:rPr lang="ko-KR" altLang="en-US" sz="1400" b="1" dirty="0"/>
              <a:t>호</a:t>
            </a:r>
            <a:r>
              <a:rPr lang="en-US" altLang="ko-KR" sz="1400" b="1" dirty="0"/>
              <a:t>)</a:t>
            </a:r>
          </a:p>
          <a:p>
            <a:pPr eaLnBrk="1" latinLnBrk="1" hangingPunct="1">
              <a:lnSpc>
                <a:spcPct val="200000"/>
              </a:lnSpc>
              <a:defRPr/>
            </a:pPr>
            <a:r>
              <a:rPr lang="en-US" altLang="ko-KR" sz="1400" b="1" dirty="0"/>
              <a:t>                            </a:t>
            </a:r>
            <a:r>
              <a:rPr lang="ko-KR" altLang="en-US" sz="1400" b="1" dirty="0" err="1"/>
              <a:t>기계설비공사업</a:t>
            </a:r>
            <a:r>
              <a:rPr lang="en-US" altLang="ko-KR" sz="1400" b="1" dirty="0"/>
              <a:t>(98-12-10) </a:t>
            </a:r>
          </a:p>
          <a:p>
            <a:pPr marL="289579" indent="-289579" eaLnBrk="1" latinLnBrk="1" hangingPunct="1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ko-KR" altLang="en-US" sz="1400" b="1" dirty="0" err="1"/>
              <a:t>시공능력평가액</a:t>
            </a:r>
            <a:r>
              <a:rPr lang="ko-KR" altLang="en-US" sz="1400" b="1" dirty="0"/>
              <a:t> </a:t>
            </a:r>
            <a:r>
              <a:rPr lang="en-US" altLang="ko-KR" sz="1400" b="1" dirty="0"/>
              <a:t>: </a:t>
            </a:r>
            <a:r>
              <a:rPr lang="ko-KR" altLang="en-US" sz="1400" b="1" dirty="0"/>
              <a:t>전기  </a:t>
            </a:r>
            <a:r>
              <a:rPr lang="en-US" altLang="ko-KR" sz="1400" b="1" dirty="0"/>
              <a:t>- </a:t>
            </a:r>
            <a:r>
              <a:rPr lang="en-US" altLang="ko-KR" sz="1400" b="1" dirty="0" smtClean="0"/>
              <a:t>14,450,502,000</a:t>
            </a:r>
            <a:r>
              <a:rPr lang="en-US" altLang="ko-KR" sz="1400" b="1" dirty="0"/>
              <a:t>.</a:t>
            </a:r>
          </a:p>
          <a:p>
            <a:pPr marL="289579" indent="-289579" eaLnBrk="1" latinLnBrk="1" hangingPunct="1">
              <a:lnSpc>
                <a:spcPct val="200000"/>
              </a:lnSpc>
              <a:defRPr/>
            </a:pPr>
            <a:r>
              <a:rPr lang="en-US" altLang="ko-KR" sz="1400" b="1" dirty="0"/>
              <a:t>                             </a:t>
            </a:r>
            <a:r>
              <a:rPr lang="ko-KR" altLang="en-US" sz="1400" b="1" dirty="0"/>
              <a:t>통신  </a:t>
            </a:r>
            <a:r>
              <a:rPr lang="en-US" altLang="ko-KR" sz="1400" b="1" dirty="0"/>
              <a:t>-   </a:t>
            </a:r>
            <a:r>
              <a:rPr lang="en-US" altLang="ko-KR" sz="1400" b="1" dirty="0" smtClean="0"/>
              <a:t>3,374,500,000</a:t>
            </a:r>
            <a:r>
              <a:rPr lang="en-US" altLang="ko-KR" sz="1400" b="1" dirty="0"/>
              <a:t>.</a:t>
            </a:r>
          </a:p>
          <a:p>
            <a:pPr marL="289579" indent="-289579" eaLnBrk="1" latinLnBrk="1" hangingPunct="1">
              <a:lnSpc>
                <a:spcPct val="200000"/>
              </a:lnSpc>
              <a:defRPr/>
            </a:pPr>
            <a:r>
              <a:rPr lang="en-US" altLang="ko-KR" sz="1400" b="1" dirty="0"/>
              <a:t>                             </a:t>
            </a:r>
            <a:r>
              <a:rPr lang="ko-KR" altLang="en-US" sz="1400" b="1" dirty="0"/>
              <a:t>기계  </a:t>
            </a:r>
            <a:r>
              <a:rPr lang="en-US" altLang="ko-KR" sz="1400" b="1" dirty="0"/>
              <a:t>-   </a:t>
            </a:r>
            <a:r>
              <a:rPr lang="en-US" altLang="ko-KR" sz="1400" b="1" dirty="0" smtClean="0"/>
              <a:t>1,876,819,000</a:t>
            </a:r>
            <a:r>
              <a:rPr lang="en-US" altLang="ko-KR" sz="1400" b="1" dirty="0"/>
              <a:t>.</a:t>
            </a:r>
          </a:p>
          <a:p>
            <a:pPr marL="289579" indent="-289579" eaLnBrk="1" latinLnBrk="1" hangingPunct="1">
              <a:lnSpc>
                <a:spcPct val="200000"/>
              </a:lnSpc>
              <a:defRPr/>
            </a:pPr>
            <a:r>
              <a:rPr lang="en-US" altLang="ko-KR" sz="1400" b="1" dirty="0"/>
              <a:t>                             </a:t>
            </a:r>
            <a:r>
              <a:rPr lang="ko-KR" altLang="en-US" sz="1400" b="1" dirty="0"/>
              <a:t>소방 </a:t>
            </a:r>
            <a:r>
              <a:rPr lang="en-US" altLang="ko-KR" sz="1400" b="1" dirty="0"/>
              <a:t> -      </a:t>
            </a:r>
            <a:r>
              <a:rPr lang="en-US" altLang="ko-KR" sz="1400" b="1" dirty="0" smtClean="0"/>
              <a:t>556,200,000</a:t>
            </a:r>
            <a:r>
              <a:rPr lang="en-US" altLang="ko-KR" sz="1400" b="1" dirty="0"/>
              <a:t>.</a:t>
            </a:r>
          </a:p>
        </p:txBody>
      </p:sp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1417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>
                <a:latin typeface="HY견고딕" pitchFamily="18" charset="-127"/>
                <a:ea typeface="HY견고딕" pitchFamily="18" charset="-127"/>
              </a:rPr>
              <a:t>회사개요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423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공사실적현황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기계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-1</a:t>
            </a:r>
            <a:r>
              <a:rPr lang="en-US" altLang="ko-KR" b="1">
                <a:latin typeface="맑은 고딕" pitchFamily="50" charset="-127"/>
                <a:ea typeface="맑은 고딕" pitchFamily="50" charset="-127"/>
              </a:rPr>
              <a:t>)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401638" y="842963"/>
          <a:ext cx="5857875" cy="8705307"/>
        </p:xfrm>
        <a:graphic>
          <a:graphicData uri="http://schemas.openxmlformats.org/drawingml/2006/table">
            <a:tbl>
              <a:tblPr/>
              <a:tblGrid>
                <a:gridCol w="1214437"/>
                <a:gridCol w="2071688"/>
                <a:gridCol w="1500187"/>
                <a:gridCol w="1071563"/>
              </a:tblGrid>
              <a:tr h="372071">
                <a:tc>
                  <a:txBody>
                    <a:bodyPr/>
                    <a:lstStyle/>
                    <a:p>
                      <a:pPr marL="0" marR="0" lvl="0" indent="0" algn="ct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공사명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기    간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계약금액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21298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㈜일신건설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모충동 일신아파트 신축옥외설비 및 소방공사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2003.06~2004.06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156</a:t>
                      </a:r>
                      <a:r>
                        <a:rPr kumimoji="0" lang="ko-KR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2071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양지기업㈜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수목기전 신축 기계설비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2004.05~2004.06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62</a:t>
                      </a:r>
                      <a:r>
                        <a:rPr kumimoji="0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21298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대한주택공사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등촌</a:t>
                      </a:r>
                      <a:r>
                        <a:rPr kumimoji="1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</a:t>
                      </a:r>
                      <a:r>
                        <a:rPr kumimoji="1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단지 급수급탕 배관 개보수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2005.06~2005.10</a:t>
                      </a:r>
                    </a:p>
                    <a:p>
                      <a:pPr marL="0" marR="0" lvl="0" indent="0" algn="l" defTabSz="914400" rtl="0" eaLnBrk="1" fontAlgn="b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797</a:t>
                      </a:r>
                      <a:r>
                        <a:rPr kumimoji="0" lang="ko-KR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21298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청주시 교육청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가경초 다목적교실 신축공사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2005.07~2005.08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19</a:t>
                      </a:r>
                      <a:r>
                        <a:rPr kumimoji="0" lang="ko-KR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57933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한국교원대학교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교양학관 화장실 교체공사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2006.07~2006.09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39</a:t>
                      </a:r>
                      <a:r>
                        <a:rPr kumimoji="0" lang="ko-KR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57933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충청북도 청주교육청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원현 초등학교교사 신축</a:t>
                      </a:r>
                    </a:p>
                    <a:p>
                      <a:pPr marL="0" marR="0" lvl="0" indent="0" algn="l" defTabSz="914400" rtl="0" eaLnBrk="1" fontAlgn="t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기계설비공사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2006.02~2007.02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381</a:t>
                      </a:r>
                      <a:r>
                        <a:rPr kumimoji="0" lang="ko-KR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2071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이성철</a:t>
                      </a:r>
                      <a:endParaRPr kumimoji="0" lang="en-US" altLang="ko-K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중앙데코 빌딩 설비공사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2007.02~2007.07</a:t>
                      </a:r>
                      <a:endParaRPr kumimoji="0" lang="ko-KR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99</a:t>
                      </a:r>
                      <a:r>
                        <a:rPr kumimoji="0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57933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서울시 </a:t>
                      </a:r>
                      <a:endParaRPr kumimoji="0" lang="en-US" altLang="ko-K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농수산물공사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보일러 세관 및 보수공사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2008.10~2008.11</a:t>
                      </a:r>
                      <a:endParaRPr kumimoji="0" lang="ko-KR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14</a:t>
                      </a:r>
                      <a:r>
                        <a:rPr kumimoji="0" lang="ko-KR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57933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홀트 일산복지타운</a:t>
                      </a:r>
                      <a:endParaRPr kumimoji="0" lang="en-US" altLang="ko-K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홀트일산복지타운 심리재활관 난방배관 교체공사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2008.11~2008.12</a:t>
                      </a:r>
                      <a:endParaRPr kumimoji="0" lang="ko-KR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65</a:t>
                      </a:r>
                      <a:r>
                        <a:rPr kumimoji="0" lang="ko-KR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57933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육군제</a:t>
                      </a: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1596</a:t>
                      </a:r>
                      <a:r>
                        <a:rPr kumimoji="0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부대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경비단 인왕 </a:t>
                      </a: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kumimoji="0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소초 급수시설 개선공사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2008.11~2008.12</a:t>
                      </a:r>
                      <a:endParaRPr kumimoji="0" lang="ko-KR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21</a:t>
                      </a:r>
                      <a:r>
                        <a:rPr kumimoji="0" lang="ko-KR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57933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한국공항공사 서울지역본부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김포공항 자가 주유시설 설치공사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2009.10~2009.11</a:t>
                      </a:r>
                      <a:endParaRPr kumimoji="0" lang="ko-KR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21</a:t>
                      </a:r>
                      <a:r>
                        <a:rPr kumimoji="0" lang="ko-KR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2071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방위사업청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방위사업청 보일러세관공사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2010.09~2010.10</a:t>
                      </a:r>
                      <a:endParaRPr kumimoji="0" lang="ko-KR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10</a:t>
                      </a:r>
                      <a:r>
                        <a:rPr kumimoji="0" lang="ko-KR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57933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케이티커머스㈜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목동</a:t>
                      </a: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IDC </a:t>
                      </a:r>
                      <a:r>
                        <a:rPr kumimoji="0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개스터빈발전기 배기관보온 및 방진보강 공사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2012.12~2013.04</a:t>
                      </a:r>
                      <a:endParaRPr kumimoji="0" lang="ko-KR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21</a:t>
                      </a:r>
                      <a:r>
                        <a:rPr kumimoji="0" lang="ko-KR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57933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endParaRPr kumimoji="0" lang="ko-KR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목동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DC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가스터빈 발전기 </a:t>
                      </a:r>
                      <a:r>
                        <a:rPr kumimoji="0" lang="ko-KR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급기덕트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설치공사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2015.01~2015.02</a:t>
                      </a:r>
                      <a:endParaRPr kumimoji="0" lang="ko-KR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19</a:t>
                      </a:r>
                      <a:r>
                        <a:rPr kumimoji="0" lang="ko-KR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57933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㈜서남환경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kumimoji="0" lang="ko-KR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처리장 유입동 침사물 저장장치 교체공사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2015.06~2015.08</a:t>
                      </a:r>
                      <a:endParaRPr kumimoji="0" lang="ko-KR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76</a:t>
                      </a:r>
                      <a:r>
                        <a:rPr kumimoji="0" lang="ko-KR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57933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시립관악노인종합복지관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냉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난방기 </a:t>
                      </a:r>
                      <a:r>
                        <a:rPr kumimoji="0" lang="ko-KR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설치및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방염커튼 교체 공사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2015.08~2015.08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35</a:t>
                      </a:r>
                      <a:r>
                        <a:rPr kumimoji="0" lang="ko-KR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57933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서울메트로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2015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년 </a:t>
                      </a:r>
                      <a:r>
                        <a:rPr kumimoji="0" lang="ko-KR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신도림역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신규상가개발  기계설비공사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2015.08~2015.09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10</a:t>
                      </a:r>
                      <a:r>
                        <a:rPr kumimoji="0" lang="ko-KR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57933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강서수도사업소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2016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년 </a:t>
                      </a:r>
                      <a:r>
                        <a:rPr kumimoji="0" lang="ko-KR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아리수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0" lang="ko-KR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직결음수대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설치공사 </a:t>
                      </a:r>
                      <a:r>
                        <a:rPr kumimoji="0" lang="ko-KR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구로고등학교외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13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개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2016.05~2016.10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49</a:t>
                      </a:r>
                      <a:r>
                        <a:rPr kumimoji="0" lang="ko-KR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57933"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송파도서관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송파도서관 </a:t>
                      </a:r>
                      <a:r>
                        <a:rPr kumimoji="0" lang="ko-KR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휀코일교체공사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2016.08~2016.09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</a:t>
                      </a:r>
                      <a:r>
                        <a:rPr kumimoji="0" lang="ko-KR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423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공사실적현황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기계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2</a:t>
            </a:r>
            <a:r>
              <a:rPr lang="en-US" altLang="ko-KR" b="1">
                <a:latin typeface="맑은 고딕" pitchFamily="50" charset="-127"/>
                <a:ea typeface="맑은 고딕" pitchFamily="50" charset="-127"/>
              </a:rPr>
              <a:t>)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401638" y="842963"/>
          <a:ext cx="5857875" cy="3146620"/>
        </p:xfrm>
        <a:graphic>
          <a:graphicData uri="http://schemas.openxmlformats.org/drawingml/2006/table">
            <a:tbl>
              <a:tblPr/>
              <a:tblGrid>
                <a:gridCol w="1214437"/>
                <a:gridCol w="2071688"/>
                <a:gridCol w="1500187"/>
                <a:gridCol w="1071563"/>
              </a:tblGrid>
              <a:tr h="372071">
                <a:tc>
                  <a:txBody>
                    <a:bodyPr/>
                    <a:lstStyle/>
                    <a:p>
                      <a:pPr marL="0" marR="0" lvl="0" indent="0" algn="ct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공사명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기    간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55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계약금액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21298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서울특별시 관악구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낙성대동 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국공립어린이집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신축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2017.04~2018.01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84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207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공군항공안전단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에어스포렉스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보일러 빛 배관교체공사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2017.07~2017.08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28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207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서울교통공사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홍제역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대합실 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디퓨져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보완공사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2017.07~2017.08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15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en-US" altLang="ko-KR" sz="100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207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한국철도공사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구로차량사업소 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본청사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난방보일러 개량공사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2017.10~2017.11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41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en-US" altLang="ko-KR" sz="100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207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서울특별시 성동구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성동광진교육지원청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화장실 난방개선공사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2017.12~2018.01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24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en-US" altLang="ko-KR" sz="100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r"/>
                      <a:endParaRPr lang="en-US" altLang="ko-KR" sz="100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207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서울특별시 영등포구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여성 및 아동청소년 복합복지시설 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리모델링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기계설비공사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2017.12~2018.05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76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en-US" altLang="ko-KR" sz="100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207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서울특별시 중부수도사업소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서울시립미술관 외 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개소 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아리수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직결 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음수대설치공사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2018.07~2018.11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48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en-US" altLang="ko-KR" sz="100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423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공사실적현황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소방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377825" y="882650"/>
          <a:ext cx="5857875" cy="8748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853"/>
                <a:gridCol w="2000270"/>
                <a:gridCol w="1500186"/>
                <a:gridCol w="1071566"/>
              </a:tblGrid>
              <a:tr h="33526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endParaRPr lang="en-US" altLang="ko-KR" sz="16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공사명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   간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계약금액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</a:tr>
              <a:tr h="3946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충주시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충주시 화장장 납골당 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신축소방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2004.03~2006.07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141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</a:tr>
              <a:tr h="428922">
                <a:tc>
                  <a:txBody>
                    <a:bodyPr/>
                    <a:lstStyle/>
                    <a:p>
                      <a:pPr marL="0" marR="0" lvl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대구보훈병원</a:t>
                      </a:r>
                    </a:p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대구 보훈병원 증축 소방공사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2005.07~2008.01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323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</a:tr>
              <a:tr h="379456"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다솔종합건설</a:t>
                      </a:r>
                      <a:endParaRPr lang="en-US" altLang="ko-KR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청주 금식기도원 신축 소방공사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2006.02~2006.02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110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</a:tr>
              <a:tr h="3946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서울특별시 도시기반시설본부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동부간선도로확장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(2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공구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 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전기공사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2018.12~2019.12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1,977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en-US" altLang="ko-KR" sz="100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현재 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시공중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</a:tr>
              <a:tr h="3946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서울특별시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노원구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문화재 재난방재시스템 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구축 소방공사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2009.12~2010.03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120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</a:tr>
              <a:tr h="428922">
                <a:tc>
                  <a:txBody>
                    <a:bodyPr/>
                    <a:lstStyle/>
                    <a:p>
                      <a:pPr marL="0" marR="0" lvl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남부교육청</a:t>
                      </a:r>
                      <a:endParaRPr lang="ko-KR" altLang="en-US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영림중학교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다목적강당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증축 및 전기 소방공사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2009.10~2010.10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 77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</a:tr>
              <a:tr h="428922">
                <a:tc>
                  <a:txBody>
                    <a:bodyPr/>
                    <a:lstStyle/>
                    <a:p>
                      <a:pPr marL="0" marR="0" lvl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국립중앙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박물관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전기소방시설 보강공사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2010.05~2010.07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 18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</a:tr>
              <a:tr h="42153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서울특별시 중구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회현체육센터 부설주차장 및 세탁실 설치공사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기계소방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2010.08~2011.02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 25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</a:tr>
              <a:tr h="42892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서울특별시강남구청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강남구 통합전산실 재난예방시설 설치공사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긴급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2012.08~2012.09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 25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</a:tr>
              <a:tr h="411459"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서울특별시 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강동교육지원청</a:t>
                      </a:r>
                      <a:endParaRPr lang="ko-KR" altLang="en-US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문정중 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급식실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전기 및 소방공사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2012.09~2013.03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  9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</a:tr>
              <a:tr h="44736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서울특별시 </a:t>
                      </a:r>
                      <a:r>
                        <a:rPr lang="ko-KR" altLang="en-US" sz="1000" baseline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강남교육지원청</a:t>
                      </a:r>
                      <a:endParaRPr lang="en-US" altLang="ko-KR" sz="1000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서울우암초등학교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병설유치원 설치 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전기및소방공사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2012.11~2013.02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 10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</a:tr>
              <a:tr h="41849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대한적십자사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대한적십자사 서울지사 긴급구호종합센터 건립공사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2013.04~2013.12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 24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</a:tr>
              <a:tr h="41849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서울특별시교육청 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환일고등학교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환일고등학교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조리실 및 식당 증축 전기 및 전기소방공사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2014.02~2014.11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 23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</a:tr>
              <a:tr h="41849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baseline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이엔지코어</a:t>
                      </a:r>
                      <a:endParaRPr lang="ko-KR" altLang="en-US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2014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년 융합기술원 전산실 부속상면 공사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2014.11~2014.12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  8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</a:tr>
              <a:tr h="418499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KT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baseline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이엔지코어</a:t>
                      </a:r>
                      <a:endParaRPr lang="ko-KR" altLang="en-US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2014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년 융합기술원 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R&amp;D 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인프라 구축공사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2014.10~2014.12</a:t>
                      </a:r>
                    </a:p>
                    <a:p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 30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</a:tr>
              <a:tr h="25598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서울특별시금천구</a:t>
                      </a:r>
                      <a:endParaRPr lang="en-US" altLang="ko-KR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독산동 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어린이집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소방공사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2015.10~2016.01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 37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</a:tr>
              <a:tr h="45405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가립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00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지역 유류저장시설 소방공사 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1_2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차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2015.05~2015.08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   25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</a:tr>
              <a:tr h="45405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성마기업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평창동계올림픽 조직위원회 </a:t>
                      </a:r>
                      <a:endParaRPr lang="en-US" altLang="ko-KR" sz="100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사무소 건립공사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2016.03~201605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84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</a:tr>
              <a:tr h="31546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KIST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marL="0" marR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KIST 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기획전시장 건립공사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2015-12~2016.03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21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</a:tr>
              <a:tr h="27926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금천구청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독산어린이집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소방공사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2015.10~2016.01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32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</a:tr>
              <a:tr h="27926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금융결제원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역삼본관 환경개선공사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) 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2017.03~2017.06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423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공사실적현황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b="1">
                <a:latin typeface="HY견고딕" pitchFamily="18" charset="-127"/>
                <a:ea typeface="HY견고딕" pitchFamily="18" charset="-127"/>
              </a:rPr>
              <a:t>소방</a:t>
            </a: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377825" y="882650"/>
          <a:ext cx="5857875" cy="2908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853"/>
                <a:gridCol w="2000270"/>
                <a:gridCol w="1500186"/>
                <a:gridCol w="1071566"/>
              </a:tblGrid>
              <a:tr h="33526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endParaRPr lang="en-US" altLang="ko-KR" sz="16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공사명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   간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계약금액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</a:tr>
              <a:tr h="42892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서울특별시 관악구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낙성대동 국공립 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어린이집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 신축공사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소방기계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2017.04~2018.01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35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</a:tr>
              <a:tr h="42892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케이티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r>
                        <a:rPr lang="ko-KR" altLang="en-US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혜화 </a:t>
                      </a: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GIGA Office</a:t>
                      </a:r>
                      <a:r>
                        <a:rPr lang="en-US" altLang="ko-KR" sz="100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Center </a:t>
                      </a:r>
                      <a:r>
                        <a:rPr lang="ko-KR" altLang="en-US" sz="100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소방설비 보강공사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2017.07~2017.08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47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</a:tr>
              <a:tr h="428922">
                <a:tc>
                  <a:txBody>
                    <a:bodyPr/>
                    <a:lstStyle/>
                    <a:p>
                      <a:pPr marL="0" marR="0" lvl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사단법인 금융결제원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금융결제원 본관 사무환경 개선관련 소방공사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2018.03~2018.05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12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</a:tr>
              <a:tr h="428922">
                <a:tc>
                  <a:txBody>
                    <a:bodyPr/>
                    <a:lstStyle/>
                    <a:p>
                      <a:pPr marL="0" marR="0" lvl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케이티</a:t>
                      </a:r>
                      <a:endParaRPr lang="ko-KR" altLang="en-US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여주햇빛발전소 등 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개소 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ESS 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구축공사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2018.06~2018.06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26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</a:tr>
              <a:tr h="428922">
                <a:tc>
                  <a:txBody>
                    <a:bodyPr/>
                    <a:lstStyle/>
                    <a:p>
                      <a:pPr marL="0" marR="0" lvl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케이티</a:t>
                      </a:r>
                      <a:endParaRPr lang="en-US" altLang="ko-KR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한온시스템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ESS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구축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2018.06~2018.08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17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</a:tr>
              <a:tr h="428922">
                <a:tc>
                  <a:txBody>
                    <a:bodyPr/>
                    <a:lstStyle/>
                    <a:p>
                      <a:pPr marL="0" marR="0" lvl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케이티</a:t>
                      </a:r>
                      <a:endParaRPr lang="en-US" altLang="ko-KR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266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아세아제지 세종 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ESS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구축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_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2018.06~2019.01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35</a:t>
                      </a:r>
                      <a:r>
                        <a:rPr lang="ko-KR" altLang="en-US" sz="10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백만원</a:t>
                      </a:r>
                      <a:endParaRPr lang="ko-KR" altLang="en-US" sz="1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9" marR="91439" marT="45718" marB="45718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2"/>
          <p:cNvSpPr txBox="1">
            <a:spLocks noChangeArrowheads="1"/>
          </p:cNvSpPr>
          <p:nvPr/>
        </p:nvSpPr>
        <p:spPr bwMode="auto">
          <a:xfrm>
            <a:off x="258763" y="881063"/>
            <a:ext cx="6072187" cy="623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5" tIns="46333" rIns="92665" bIns="46333">
            <a:spAutoFit/>
          </a:bodyPr>
          <a:lstStyle/>
          <a:p>
            <a:pPr marL="288925" indent="-288925" eaLnBrk="1" latin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2001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년  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06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월   태경이엘피 설립 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전기공사업 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– 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서울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-02740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호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marL="288925" indent="-288925" eaLnBrk="1" latin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2001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년  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09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월   태경이엘피㈜ 법인전환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 (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납입자본금 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: 100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백만원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marL="288925" indent="-288925" eaLnBrk="1" latin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2002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년  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12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월   자본금을 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200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백만원으로 증자</a:t>
            </a:r>
            <a:endParaRPr lang="en-US" altLang="ko-KR" sz="1400">
              <a:latin typeface="맑은 고딕" pitchFamily="50" charset="-127"/>
              <a:ea typeface="맑은 고딕" pitchFamily="50" charset="-127"/>
            </a:endParaRPr>
          </a:p>
          <a:p>
            <a:pPr marL="288925" indent="-288925" eaLnBrk="1" latin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2003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년  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11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월   ㈜정은정보통신 합병 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통신공사업 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– 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제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150146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호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marL="288925" indent="-288925" eaLnBrk="1" latin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2005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 06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월   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ISO 9001:2000 / KSA 9001:2001 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인증</a:t>
            </a:r>
            <a:endParaRPr lang="en-US" altLang="ko-KR" sz="1400">
              <a:latin typeface="맑은 고딕" pitchFamily="50" charset="-127"/>
              <a:ea typeface="맑은 고딕" pitchFamily="50" charset="-127"/>
            </a:endParaRPr>
          </a:p>
          <a:p>
            <a:pPr marL="288925" indent="-288925" eaLnBrk="1" latin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2006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년  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01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월   본사이전 </a:t>
            </a:r>
            <a:endParaRPr lang="en-US" altLang="ko-KR" sz="1400">
              <a:latin typeface="맑은 고딕" pitchFamily="50" charset="-127"/>
              <a:ea typeface="맑은 고딕" pitchFamily="50" charset="-127"/>
            </a:endParaRPr>
          </a:p>
          <a:p>
            <a:pPr marL="288925" indent="-288925" eaLnBrk="1" latinLnBrk="1" hangingPunct="1">
              <a:lnSpc>
                <a:spcPct val="150000"/>
              </a:lnSpc>
            </a:pP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                         (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서울 구로구 디지털로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26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길 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5, 310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1400">
              <a:latin typeface="맑은 고딕" pitchFamily="50" charset="-127"/>
              <a:ea typeface="맑은 고딕" pitchFamily="50" charset="-127"/>
            </a:endParaRPr>
          </a:p>
          <a:p>
            <a:pPr marL="288925" indent="-288925" eaLnBrk="1" latinLnBrk="1" hangingPunct="1">
              <a:lnSpc>
                <a:spcPct val="150000"/>
              </a:lnSpc>
            </a:pP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                         (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구로동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에이스하이엔드타워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차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marL="288925" indent="-288925" eaLnBrk="1" latin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2007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년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  11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월   ㈜영진방재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흡수합병</a:t>
            </a:r>
            <a:endParaRPr lang="en-US" altLang="ko-KR" sz="1400">
              <a:latin typeface="맑은 고딕" pitchFamily="50" charset="-127"/>
              <a:ea typeface="맑은 고딕" pitchFamily="50" charset="-127"/>
            </a:endParaRPr>
          </a:p>
          <a:p>
            <a:pPr marL="288925" indent="-288925" eaLnBrk="1" latinLnBrk="1" hangingPunct="1">
              <a:lnSpc>
                <a:spcPct val="150000"/>
              </a:lnSpc>
            </a:pP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                         (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전문소방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 - 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제구로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90-2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호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) </a:t>
            </a:r>
          </a:p>
          <a:p>
            <a:pPr marL="288925" indent="-288925" eaLnBrk="1" latinLnBrk="1" hangingPunct="1">
              <a:lnSpc>
                <a:spcPct val="150000"/>
              </a:lnSpc>
            </a:pP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                         (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기계설비 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– 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충북청주 제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98-12-10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호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)              </a:t>
            </a:r>
          </a:p>
          <a:p>
            <a:pPr marL="288925" indent="-288925" eaLnBrk="1" latin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           11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월   자본금을 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680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백만원으로 증자</a:t>
            </a:r>
            <a:endParaRPr lang="en-US" altLang="ko-KR" sz="1400">
              <a:latin typeface="맑은 고딕" pitchFamily="50" charset="-127"/>
              <a:ea typeface="맑은 고딕" pitchFamily="50" charset="-127"/>
            </a:endParaRPr>
          </a:p>
          <a:p>
            <a:pPr marL="288925" indent="-288925" eaLnBrk="1" latin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2009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년  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12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월  해외건설업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-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전기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제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1114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호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인증</a:t>
            </a:r>
            <a:endParaRPr lang="en-US" altLang="ko-KR" sz="1400">
              <a:latin typeface="맑은 고딕" pitchFamily="50" charset="-127"/>
              <a:ea typeface="맑은 고딕" pitchFamily="50" charset="-127"/>
            </a:endParaRPr>
          </a:p>
          <a:p>
            <a:pPr marL="288925" indent="-288925" eaLnBrk="1" latin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                    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해외건설업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-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통신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제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389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호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인증</a:t>
            </a:r>
            <a:endParaRPr lang="en-US" altLang="ko-KR" sz="1400">
              <a:latin typeface="맑은 고딕" pitchFamily="50" charset="-127"/>
              <a:ea typeface="맑은 고딕" pitchFamily="50" charset="-127"/>
            </a:endParaRPr>
          </a:p>
          <a:p>
            <a:pPr marL="288925" indent="-288925" eaLnBrk="1" latin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2010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년  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06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월   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ISO 14001:2004 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인증</a:t>
            </a:r>
            <a:endParaRPr lang="en-US" altLang="ko-KR" sz="1400">
              <a:latin typeface="맑은 고딕" pitchFamily="50" charset="-127"/>
              <a:ea typeface="맑은 고딕" pitchFamily="50" charset="-127"/>
            </a:endParaRPr>
          </a:p>
          <a:p>
            <a:pPr marL="288925" indent="-288925" eaLnBrk="1" latin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2013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년  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05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월   소프트웨어 사업자 인증</a:t>
            </a:r>
            <a:endParaRPr lang="en-US" altLang="ko-KR" sz="1400">
              <a:latin typeface="맑은 고딕" pitchFamily="50" charset="-127"/>
              <a:ea typeface="맑은 고딕" pitchFamily="50" charset="-127"/>
            </a:endParaRPr>
          </a:p>
          <a:p>
            <a:pPr marL="288925" indent="-288925" eaLnBrk="1" latin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2014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년  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04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월   무정전 전문회사 인증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한국전력공사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marL="288925" indent="-288925" eaLnBrk="1" latin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2015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년  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05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월   지중배전 전문회사 인증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한국전력공사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marL="288925" indent="-288925" eaLnBrk="1" latin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2015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년  </a:t>
            </a:r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07</a:t>
            </a:r>
            <a:r>
              <a:rPr lang="ko-KR" altLang="en-US" sz="1400">
                <a:latin typeface="맑은 고딕" pitchFamily="50" charset="-127"/>
                <a:ea typeface="맑은 고딕" pitchFamily="50" charset="-127"/>
              </a:rPr>
              <a:t>월   신재생에너지 설비설치 인증</a:t>
            </a:r>
            <a:endParaRPr lang="en-US" altLang="ko-KR" sz="140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901700" y="271463"/>
            <a:ext cx="25241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>
                <a:latin typeface="HY견고딕" pitchFamily="18" charset="-127"/>
                <a:ea typeface="HY견고딕" pitchFamily="18" charset="-127"/>
              </a:rPr>
              <a:t>연    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830263" y="271463"/>
            <a:ext cx="5595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>
                <a:latin typeface="HY견고딕" pitchFamily="18" charset="-127"/>
                <a:ea typeface="HY견고딕" pitchFamily="18" charset="-127"/>
              </a:rPr>
              <a:t>기구조직표</a:t>
            </a:r>
            <a:endParaRPr lang="en-US" altLang="ko-KR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5" name="그림 4" descr="et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255" y="1097905"/>
            <a:ext cx="5850855" cy="8280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2"/>
          <p:cNvSpPr txBox="1">
            <a:spLocks noChangeArrowheads="1"/>
          </p:cNvSpPr>
          <p:nvPr/>
        </p:nvSpPr>
        <p:spPr bwMode="auto">
          <a:xfrm>
            <a:off x="901700" y="233363"/>
            <a:ext cx="2644775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>
              <a:lnSpc>
                <a:spcPct val="150000"/>
              </a:lnSpc>
            </a:pPr>
            <a:r>
              <a:rPr lang="ko-KR" altLang="en-US" b="1">
                <a:latin typeface="맑은 고딕" pitchFamily="50" charset="-127"/>
                <a:ea typeface="맑은 고딕" pitchFamily="50" charset="-127"/>
              </a:rPr>
              <a:t>인허가 사항</a:t>
            </a:r>
            <a:endParaRPr lang="en-US" altLang="ko-KR" b="1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243" name="TextBox 8"/>
          <p:cNvSpPr txBox="1">
            <a:spLocks noChangeArrowheads="1"/>
          </p:cNvSpPr>
          <p:nvPr/>
        </p:nvSpPr>
        <p:spPr bwMode="auto">
          <a:xfrm>
            <a:off x="401638" y="2486025"/>
            <a:ext cx="5699125" cy="503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5" tIns="46333" rIns="92665" bIns="46333">
            <a:spAutoFit/>
          </a:bodyPr>
          <a:lstStyle/>
          <a:p>
            <a:pPr algn="ctr" eaLnBrk="1" latinLnBrk="1" hangingPunct="1">
              <a:lnSpc>
                <a:spcPct val="150000"/>
              </a:lnSpc>
            </a:pPr>
            <a:r>
              <a:rPr lang="en-US" altLang="ko-KR" sz="2200" b="1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2200" b="1">
                <a:latin typeface="맑은 고딕" pitchFamily="50" charset="-127"/>
                <a:ea typeface="맑은 고딕" pitchFamily="50" charset="-127"/>
              </a:rPr>
              <a:t>사   업   자     등   록   증</a:t>
            </a:r>
            <a:endParaRPr lang="en-US" altLang="ko-KR" sz="2200" b="1">
              <a:latin typeface="맑은 고딕" pitchFamily="50" charset="-127"/>
              <a:ea typeface="맑은 고딕" pitchFamily="50" charset="-127"/>
            </a:endParaRPr>
          </a:p>
          <a:p>
            <a:pPr algn="ctr" eaLnBrk="1" latinLnBrk="1" hangingPunct="1">
              <a:lnSpc>
                <a:spcPct val="150000"/>
              </a:lnSpc>
            </a:pPr>
            <a:r>
              <a:rPr lang="en-US" altLang="ko-KR" sz="2200" b="1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2200" b="1">
                <a:latin typeface="맑은 고딕" pitchFamily="50" charset="-127"/>
                <a:ea typeface="맑은 고딕" pitchFamily="50" charset="-127"/>
              </a:rPr>
              <a:t>법  인   등  기  부   등  본</a:t>
            </a:r>
            <a:endParaRPr lang="en-US" altLang="ko-KR" sz="2200" b="1">
              <a:latin typeface="맑은 고딕" pitchFamily="50" charset="-127"/>
              <a:ea typeface="맑은 고딕" pitchFamily="50" charset="-127"/>
            </a:endParaRPr>
          </a:p>
          <a:p>
            <a:pPr algn="ctr" eaLnBrk="1" latinLnBrk="1" hangingPunct="1">
              <a:lnSpc>
                <a:spcPct val="150000"/>
              </a:lnSpc>
            </a:pPr>
            <a:r>
              <a:rPr lang="en-US" altLang="ko-KR" sz="2200" b="1">
                <a:latin typeface="맑은 고딕" pitchFamily="50" charset="-127"/>
                <a:ea typeface="맑은 고딕" pitchFamily="50" charset="-127"/>
              </a:rPr>
              <a:t>-</a:t>
            </a:r>
            <a:r>
              <a:rPr lang="ko-KR" altLang="en-US" sz="2200" b="1">
                <a:latin typeface="맑은 고딕" pitchFamily="50" charset="-127"/>
                <a:ea typeface="맑은 고딕" pitchFamily="50" charset="-127"/>
              </a:rPr>
              <a:t> 공   사   업     등   록   증</a:t>
            </a:r>
            <a:endParaRPr lang="en-US" altLang="ko-KR" sz="2200" b="1">
              <a:latin typeface="맑은 고딕" pitchFamily="50" charset="-127"/>
              <a:ea typeface="맑은 고딕" pitchFamily="50" charset="-127"/>
            </a:endParaRPr>
          </a:p>
          <a:p>
            <a:pPr algn="ctr" eaLnBrk="1" latinLnBrk="1" hangingPunct="1">
              <a:lnSpc>
                <a:spcPct val="150000"/>
              </a:lnSpc>
            </a:pPr>
            <a:r>
              <a:rPr lang="en-US" altLang="ko-KR" sz="2200" b="1">
                <a:latin typeface="맑은 고딕" pitchFamily="50" charset="-127"/>
                <a:ea typeface="맑은 고딕" pitchFamily="50" charset="-127"/>
              </a:rPr>
              <a:t>-</a:t>
            </a:r>
            <a:r>
              <a:rPr lang="ko-KR" altLang="en-US" sz="2200" b="1">
                <a:latin typeface="맑은 고딕" pitchFamily="50" charset="-127"/>
                <a:ea typeface="맑은 고딕" pitchFamily="50" charset="-127"/>
              </a:rPr>
              <a:t> 공  사  업    등  록  수  첩</a:t>
            </a:r>
            <a:endParaRPr lang="en-US" altLang="ko-KR" sz="2200" b="1">
              <a:latin typeface="맑은 고딕" pitchFamily="50" charset="-127"/>
              <a:ea typeface="맑은 고딕" pitchFamily="50" charset="-127"/>
            </a:endParaRPr>
          </a:p>
          <a:p>
            <a:pPr algn="ctr" eaLnBrk="1" latinLnBrk="1" hangingPunct="1">
              <a:lnSpc>
                <a:spcPct val="150000"/>
              </a:lnSpc>
            </a:pPr>
            <a:r>
              <a:rPr lang="en-US" altLang="ko-KR" sz="2200" b="1">
                <a:latin typeface="맑은 고딕" pitchFamily="50" charset="-127"/>
                <a:ea typeface="맑은 고딕" pitchFamily="50" charset="-127"/>
              </a:rPr>
              <a:t>- ISO9001, 14001</a:t>
            </a:r>
            <a:r>
              <a:rPr lang="ko-KR" altLang="en-US" sz="2200" b="1">
                <a:latin typeface="맑은 고딕" pitchFamily="50" charset="-127"/>
                <a:ea typeface="맑은 고딕" pitchFamily="50" charset="-127"/>
              </a:rPr>
              <a:t>  인 증 서</a:t>
            </a:r>
            <a:endParaRPr lang="en-US" altLang="ko-KR" sz="2200" b="1">
              <a:latin typeface="맑은 고딕" pitchFamily="50" charset="-127"/>
              <a:ea typeface="맑은 고딕" pitchFamily="50" charset="-127"/>
            </a:endParaRPr>
          </a:p>
          <a:p>
            <a:pPr algn="ctr" eaLnBrk="1" latinLnBrk="1" hangingPunct="1">
              <a:lnSpc>
                <a:spcPct val="150000"/>
              </a:lnSpc>
            </a:pPr>
            <a:r>
              <a:rPr lang="en-US" altLang="ko-KR" sz="2200" b="1">
                <a:latin typeface="맑은 고딕" pitchFamily="50" charset="-127"/>
                <a:ea typeface="맑은 고딕" pitchFamily="50" charset="-127"/>
              </a:rPr>
              <a:t> -</a:t>
            </a:r>
            <a:r>
              <a:rPr lang="ko-KR" altLang="en-US" sz="2200" b="1">
                <a:latin typeface="맑은 고딕" pitchFamily="50" charset="-127"/>
                <a:ea typeface="맑은 고딕" pitchFamily="50" charset="-127"/>
              </a:rPr>
              <a:t> 지중배전 전문회사  인증서</a:t>
            </a:r>
            <a:endParaRPr lang="en-US" altLang="ko-KR" sz="2200" b="1">
              <a:latin typeface="맑은 고딕" pitchFamily="50" charset="-127"/>
              <a:ea typeface="맑은 고딕" pitchFamily="50" charset="-127"/>
            </a:endParaRPr>
          </a:p>
          <a:p>
            <a:pPr algn="ctr" eaLnBrk="1" latinLnBrk="1" hangingPunct="1">
              <a:lnSpc>
                <a:spcPct val="150000"/>
              </a:lnSpc>
            </a:pPr>
            <a:r>
              <a:rPr lang="en-US" altLang="ko-KR" sz="2200" b="1">
                <a:latin typeface="맑은 고딕" pitchFamily="50" charset="-127"/>
                <a:ea typeface="맑은 고딕" pitchFamily="50" charset="-127"/>
              </a:rPr>
              <a:t> -</a:t>
            </a:r>
            <a:r>
              <a:rPr lang="ko-KR" altLang="en-US" sz="2200" b="1">
                <a:latin typeface="맑은 고딕" pitchFamily="50" charset="-127"/>
                <a:ea typeface="맑은 고딕" pitchFamily="50" charset="-127"/>
              </a:rPr>
              <a:t> 협   력   사     인   증   서</a:t>
            </a:r>
            <a:endParaRPr lang="en-US" altLang="ko-KR" sz="2200" b="1">
              <a:latin typeface="맑은 고딕" pitchFamily="50" charset="-127"/>
              <a:ea typeface="맑은 고딕" pitchFamily="50" charset="-127"/>
            </a:endParaRPr>
          </a:p>
          <a:p>
            <a:pPr algn="ctr" eaLnBrk="1" latinLnBrk="1" hangingPunct="1">
              <a:lnSpc>
                <a:spcPct val="150000"/>
              </a:lnSpc>
            </a:pPr>
            <a:r>
              <a:rPr lang="en-US" altLang="ko-KR" sz="2200" b="1">
                <a:latin typeface="맑은 고딕" pitchFamily="50" charset="-127"/>
                <a:ea typeface="맑은 고딕" pitchFamily="50" charset="-127"/>
              </a:rPr>
              <a:t> -</a:t>
            </a:r>
            <a:r>
              <a:rPr lang="ko-KR" altLang="en-US" sz="2200" b="1">
                <a:latin typeface="맑은 고딕" pitchFamily="50" charset="-127"/>
                <a:ea typeface="맑은 고딕" pitchFamily="50" charset="-127"/>
              </a:rPr>
              <a:t> 기  술  자    보  유  현  황</a:t>
            </a:r>
            <a:endParaRPr lang="en-US" altLang="ko-KR" sz="2200" b="1">
              <a:latin typeface="맑은 고딕" pitchFamily="50" charset="-127"/>
              <a:ea typeface="맑은 고딕" pitchFamily="50" charset="-127"/>
            </a:endParaRPr>
          </a:p>
          <a:p>
            <a:pPr algn="ctr" eaLnBrk="1" latinLnBrk="1" hangingPunct="1">
              <a:lnSpc>
                <a:spcPct val="150000"/>
              </a:lnSpc>
            </a:pPr>
            <a:r>
              <a:rPr lang="en-US" altLang="ko-KR" sz="2200" b="1">
                <a:latin typeface="맑은 고딕" pitchFamily="50" charset="-127"/>
                <a:ea typeface="맑은 고딕" pitchFamily="50" charset="-127"/>
              </a:rPr>
              <a:t> -</a:t>
            </a:r>
            <a:r>
              <a:rPr lang="ko-KR" altLang="en-US" sz="2200" b="1">
                <a:latin typeface="맑은 고딕" pitchFamily="50" charset="-127"/>
                <a:ea typeface="맑은 고딕" pitchFamily="50" charset="-127"/>
              </a:rPr>
              <a:t> 수       상        경        력 </a:t>
            </a:r>
            <a:endParaRPr lang="en-US" altLang="ko-KR" sz="2200" b="1">
              <a:latin typeface="맑은 고딕" pitchFamily="50" charset="-127"/>
              <a:ea typeface="맑은 고딕" pitchFamily="50" charset="-127"/>
            </a:endParaRPr>
          </a:p>
          <a:p>
            <a:pPr algn="ctr" eaLnBrk="1" latinLnBrk="1" hangingPunct="1">
              <a:lnSpc>
                <a:spcPct val="150000"/>
              </a:lnSpc>
            </a:pPr>
            <a:endParaRPr lang="en-US" altLang="ko-KR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830263" y="271463"/>
            <a:ext cx="24288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60" tIns="46330" rIns="92660" bIns="46330">
            <a:spAutoFit/>
          </a:bodyPr>
          <a:lstStyle/>
          <a:p>
            <a:pPr eaLnBrk="1" latinLnBrk="1" hangingPunct="1"/>
            <a:r>
              <a:rPr lang="ko-KR" altLang="en-US">
                <a:latin typeface="HY견고딕" pitchFamily="18" charset="-127"/>
                <a:ea typeface="HY견고딕" pitchFamily="18" charset="-127"/>
              </a:rPr>
              <a:t>사업자등록증</a:t>
            </a:r>
          </a:p>
        </p:txBody>
      </p:sp>
      <p:pic>
        <p:nvPicPr>
          <p:cNvPr id="11267" name="그림 3" descr="사업자등록증(원본)-15년7월27일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075" y="985838"/>
            <a:ext cx="5716588" cy="850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5219</TotalTime>
  <Words>2789</Words>
  <Application>Microsoft Office PowerPoint</Application>
  <PresentationFormat>사용자 지정</PresentationFormat>
  <Paragraphs>985</Paragraphs>
  <Slides>53</Slides>
  <Notes>41</Notes>
  <HiddenSlides>0</HiddenSlides>
  <MMClips>0</MMClips>
  <ScaleCrop>false</ScaleCrop>
  <HeadingPairs>
    <vt:vector size="4" baseType="variant">
      <vt:variant>
        <vt:lpstr>테마</vt:lpstr>
      </vt:variant>
      <vt:variant>
        <vt:i4>3</vt:i4>
      </vt:variant>
      <vt:variant>
        <vt:lpstr>슬라이드 제목</vt:lpstr>
      </vt:variant>
      <vt:variant>
        <vt:i4>53</vt:i4>
      </vt:variant>
    </vt:vector>
  </HeadingPairs>
  <TitlesOfParts>
    <vt:vector size="56" baseType="lpstr">
      <vt:lpstr>기본 디자인</vt:lpstr>
      <vt:lpstr>1_기본 디자인</vt:lpstr>
      <vt:lpstr>디자인 사용자 지정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슬라이드 52</vt:lpstr>
      <vt:lpstr>슬라이드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kjm</dc:creator>
  <cp:lastModifiedBy>A</cp:lastModifiedBy>
  <cp:revision>502</cp:revision>
  <cp:lastPrinted>2018-11-20T08:49:13Z</cp:lastPrinted>
  <dcterms:created xsi:type="dcterms:W3CDTF">2014-09-29T06:26:34Z</dcterms:created>
  <dcterms:modified xsi:type="dcterms:W3CDTF">2019-06-05T05:55:51Z</dcterms:modified>
</cp:coreProperties>
</file>